
<file path=[Content_Types].xml><?xml version="1.0" encoding="utf-8"?>
<Types xmlns="http://schemas.openxmlformats.org/package/2006/content-types">
  <Default Extension="bin" ContentType="application/vnd.openxmlformats-officedocument.oleObject"/>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09" r:id="rId5"/>
    <p:sldId id="306" r:id="rId6"/>
    <p:sldId id="295" r:id="rId7"/>
    <p:sldId id="312" r:id="rId8"/>
    <p:sldId id="311" r:id="rId9"/>
    <p:sldId id="292" r:id="rId10"/>
    <p:sldId id="296" r:id="rId11"/>
    <p:sldId id="314" r:id="rId12"/>
    <p:sldId id="313" r:id="rId13"/>
    <p:sldId id="287" r:id="rId14"/>
    <p:sldId id="297" r:id="rId15"/>
    <p:sldId id="268" r:id="rId16"/>
    <p:sldId id="304" r:id="rId17"/>
    <p:sldId id="315" r:id="rId18"/>
    <p:sldId id="316" r:id="rId19"/>
    <p:sldId id="317" r:id="rId20"/>
    <p:sldId id="318" r:id="rId21"/>
    <p:sldId id="319" r:id="rId22"/>
    <p:sldId id="305" r:id="rId2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76" autoAdjust="0"/>
    <p:restoredTop sz="94524" autoAdjust="0"/>
  </p:normalViewPr>
  <p:slideViewPr>
    <p:cSldViewPr snapToGrid="0">
      <p:cViewPr varScale="1">
        <p:scale>
          <a:sx n="82" d="100"/>
          <a:sy n="82" d="100"/>
        </p:scale>
        <p:origin x="706" y="7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B9E2-53F0-4ADC-8E46-38B22EBC2A56}" type="doc">
      <dgm:prSet loTypeId="urn:microsoft.com/office/officeart/2008/layout/LinedList" loCatId="hierarchy" qsTypeId="urn:microsoft.com/office/officeart/2005/8/quickstyle/3d1" qsCatId="3D" csTypeId="urn:microsoft.com/office/officeart/2005/8/colors/accent3_2" csCatId="accent3" phldr="1"/>
      <dgm:spPr/>
      <dgm:t>
        <a:bodyPr rtlCol="0"/>
        <a:lstStyle/>
        <a:p>
          <a:pPr rtl="0"/>
          <a:endParaRPr lang="en-US"/>
        </a:p>
      </dgm:t>
    </dgm:pt>
    <dgm:pt modelId="{C4879951-FE2E-4A07-B5B1-1E2CB2DCE9C2}">
      <dgm:prSet phldrT="[Text]" phldr="0" custT="1"/>
      <dgm:spPr/>
      <dgm:t>
        <a:bodyPr tIns="365760" rtlCol="0"/>
        <a:lstStyle/>
        <a:p>
          <a:pPr rtl="0"/>
          <a:r>
            <a:rPr lang="fr-FR" sz="1800" noProof="0" dirty="0">
              <a:latin typeface="+mj-lt"/>
            </a:rPr>
            <a:t>On dessine la matrice de corrélation. </a:t>
          </a:r>
        </a:p>
        <a:p>
          <a:pPr rtl="0"/>
          <a:r>
            <a:rPr lang="fr-FR" sz="1200" noProof="0" dirty="0">
              <a:latin typeface="+mn-lt"/>
            </a:rPr>
            <a:t>On voit que deux variables sont fortement corrélées et on en supprime une. </a:t>
          </a:r>
        </a:p>
        <a:p>
          <a:pPr rtl="0"/>
          <a:endParaRPr lang="fr-FR" sz="1800" noProof="0" dirty="0">
            <a:latin typeface="+mj-lt"/>
          </a:endParaRPr>
        </a:p>
      </dgm:t>
    </dgm:pt>
    <dgm:pt modelId="{519E7D13-95C2-4D5E-AC29-F9E5914B294F}" type="parTrans" cxnId="{067FC511-E1FD-4152-830C-FDF481AFF5D1}">
      <dgm:prSet/>
      <dgm:spPr/>
      <dgm:t>
        <a:bodyPr rtlCol="0"/>
        <a:lstStyle/>
        <a:p>
          <a:pPr rtl="0"/>
          <a:endParaRPr lang="fr-FR" sz="1800" noProof="0" dirty="0">
            <a:solidFill>
              <a:schemeClr val="tx1"/>
            </a:solidFill>
            <a:latin typeface="+mj-lt"/>
          </a:endParaRPr>
        </a:p>
      </dgm:t>
    </dgm:pt>
    <dgm:pt modelId="{3919F06D-0E72-4383-B054-A6492C43359A}" type="sibTrans" cxnId="{067FC511-E1FD-4152-830C-FDF481AFF5D1}">
      <dgm:prSet/>
      <dgm:spPr/>
      <dgm:t>
        <a:bodyPr rtlCol="0"/>
        <a:lstStyle/>
        <a:p>
          <a:pPr rtl="0"/>
          <a:endParaRPr lang="fr-FR" sz="1800" noProof="0" dirty="0">
            <a:solidFill>
              <a:schemeClr val="tx1"/>
            </a:solidFill>
            <a:latin typeface="+mj-lt"/>
          </a:endParaRPr>
        </a:p>
      </dgm:t>
    </dgm:pt>
    <dgm:pt modelId="{96239B49-563B-4D3E-9D43-C445EFEB5FB5}" type="pres">
      <dgm:prSet presAssocID="{CBA2B9E2-53F0-4ADC-8E46-38B22EBC2A56}" presName="vert0" presStyleCnt="0">
        <dgm:presLayoutVars>
          <dgm:dir/>
          <dgm:animOne val="branch"/>
          <dgm:animLvl val="lvl"/>
        </dgm:presLayoutVars>
      </dgm:prSet>
      <dgm:spPr/>
    </dgm:pt>
    <dgm:pt modelId="{4B0774D4-AC71-4C68-BB25-F02B520EDF91}" type="pres">
      <dgm:prSet presAssocID="{C4879951-FE2E-4A07-B5B1-1E2CB2DCE9C2}" presName="thickLine" presStyleLbl="alignNode1" presStyleIdx="0" presStyleCnt="1"/>
      <dgm:spPr/>
    </dgm:pt>
    <dgm:pt modelId="{E47251EA-67E0-43D0-95A3-4CF15A8D7E33}" type="pres">
      <dgm:prSet presAssocID="{C4879951-FE2E-4A07-B5B1-1E2CB2DCE9C2}" presName="horz1" presStyleCnt="0"/>
      <dgm:spPr/>
    </dgm:pt>
    <dgm:pt modelId="{AF141307-2100-4A35-B316-1E563C3564D5}" type="pres">
      <dgm:prSet presAssocID="{C4879951-FE2E-4A07-B5B1-1E2CB2DCE9C2}" presName="tx1" presStyleLbl="revTx" presStyleIdx="0" presStyleCnt="1"/>
      <dgm:spPr/>
    </dgm:pt>
    <dgm:pt modelId="{EAA6543E-6F4B-4450-88F8-D06CDF04A060}" type="pres">
      <dgm:prSet presAssocID="{C4879951-FE2E-4A07-B5B1-1E2CB2DCE9C2}" presName="vert1" presStyleCnt="0"/>
      <dgm:spPr/>
    </dgm:pt>
  </dgm:ptLst>
  <dgm:cxnLst>
    <dgm:cxn modelId="{067FC511-E1FD-4152-830C-FDF481AFF5D1}" srcId="{CBA2B9E2-53F0-4ADC-8E46-38B22EBC2A56}" destId="{C4879951-FE2E-4A07-B5B1-1E2CB2DCE9C2}" srcOrd="0" destOrd="0" parTransId="{519E7D13-95C2-4D5E-AC29-F9E5914B294F}" sibTransId="{3919F06D-0E72-4383-B054-A6492C43359A}"/>
    <dgm:cxn modelId="{5C3DBA39-9EA0-4197-A157-C2A1F3D72E24}" type="presOf" srcId="{CBA2B9E2-53F0-4ADC-8E46-38B22EBC2A56}" destId="{96239B49-563B-4D3E-9D43-C445EFEB5FB5}" srcOrd="0" destOrd="0" presId="urn:microsoft.com/office/officeart/2008/layout/LinedList"/>
    <dgm:cxn modelId="{6F758EB0-D18E-45DF-B070-1DB36AFD476A}" type="presOf" srcId="{C4879951-FE2E-4A07-B5B1-1E2CB2DCE9C2}" destId="{AF141307-2100-4A35-B316-1E563C3564D5}" srcOrd="0" destOrd="0" presId="urn:microsoft.com/office/officeart/2008/layout/LinedList"/>
    <dgm:cxn modelId="{F656BF09-6DB3-4C3F-A39B-7ED0E09DDA22}" type="presParOf" srcId="{96239B49-563B-4D3E-9D43-C445EFEB5FB5}" destId="{4B0774D4-AC71-4C68-BB25-F02B520EDF91}" srcOrd="0" destOrd="0" presId="urn:microsoft.com/office/officeart/2008/layout/LinedList"/>
    <dgm:cxn modelId="{837C95B8-3285-4925-9FBE-6CAC9E0FE090}" type="presParOf" srcId="{96239B49-563B-4D3E-9D43-C445EFEB5FB5}" destId="{E47251EA-67E0-43D0-95A3-4CF15A8D7E33}" srcOrd="1" destOrd="0" presId="urn:microsoft.com/office/officeart/2008/layout/LinedList"/>
    <dgm:cxn modelId="{E59BAC49-8A37-4ED8-B53A-DB579C974C41}" type="presParOf" srcId="{E47251EA-67E0-43D0-95A3-4CF15A8D7E33}" destId="{AF141307-2100-4A35-B316-1E563C3564D5}" srcOrd="0" destOrd="0" presId="urn:microsoft.com/office/officeart/2008/layout/LinedList"/>
    <dgm:cxn modelId="{CB716358-1F4B-490E-9933-5B3876DBE780}" type="presParOf" srcId="{E47251EA-67E0-43D0-95A3-4CF15A8D7E33}" destId="{EAA6543E-6F4B-4450-88F8-D06CDF04A06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A2B9E2-53F0-4ADC-8E46-38B22EBC2A56}" type="doc">
      <dgm:prSet loTypeId="urn:microsoft.com/office/officeart/2008/layout/LinedList" loCatId="hierarchy" qsTypeId="urn:microsoft.com/office/officeart/2005/8/quickstyle/3d1" qsCatId="3D" csTypeId="urn:microsoft.com/office/officeart/2005/8/colors/accent3_2" csCatId="accent3" phldr="1"/>
      <dgm:spPr/>
      <dgm:t>
        <a:bodyPr rtlCol="0"/>
        <a:lstStyle/>
        <a:p>
          <a:pPr rtl="0"/>
          <a:endParaRPr lang="en-US"/>
        </a:p>
      </dgm:t>
    </dgm:pt>
    <dgm:pt modelId="{C4879951-FE2E-4A07-B5B1-1E2CB2DCE9C2}">
      <dgm:prSet phldrT="[Text]" phldr="0" custT="1"/>
      <dgm:spPr/>
      <dgm:t>
        <a:bodyPr tIns="365760" rtlCol="0"/>
        <a:lstStyle/>
        <a:p>
          <a:pPr rtl="0"/>
          <a:r>
            <a:rPr lang="fr-FR" sz="1800" noProof="0" dirty="0">
              <a:latin typeface="+mj-lt"/>
            </a:rPr>
            <a:t>On fait le </a:t>
          </a:r>
          <a:r>
            <a:rPr lang="fr-FR" sz="1800" noProof="0" dirty="0" err="1">
              <a:latin typeface="+mj-lt"/>
            </a:rPr>
            <a:t>Kmeans</a:t>
          </a:r>
          <a:r>
            <a:rPr lang="fr-FR" sz="1800" noProof="0" dirty="0">
              <a:latin typeface="+mj-lt"/>
            </a:rPr>
            <a:t> avec les catégories</a:t>
          </a:r>
        </a:p>
        <a:p>
          <a:pPr rtl="0"/>
          <a:r>
            <a:rPr lang="fr-FR" sz="1200" noProof="0" dirty="0">
              <a:latin typeface="+mn-lt"/>
            </a:rPr>
            <a:t>Mais les résultats ne sont pas très concluant. On le fait donc sans les catégories. . </a:t>
          </a:r>
        </a:p>
        <a:p>
          <a:pPr rtl="0"/>
          <a:endParaRPr lang="fr-FR" sz="1800" noProof="0" dirty="0">
            <a:latin typeface="+mj-lt"/>
          </a:endParaRPr>
        </a:p>
      </dgm:t>
    </dgm:pt>
    <dgm:pt modelId="{519E7D13-95C2-4D5E-AC29-F9E5914B294F}" type="parTrans" cxnId="{067FC511-E1FD-4152-830C-FDF481AFF5D1}">
      <dgm:prSet/>
      <dgm:spPr/>
      <dgm:t>
        <a:bodyPr rtlCol="0"/>
        <a:lstStyle/>
        <a:p>
          <a:pPr rtl="0"/>
          <a:endParaRPr lang="fr-FR" sz="1800" noProof="0" dirty="0">
            <a:solidFill>
              <a:schemeClr val="tx1"/>
            </a:solidFill>
            <a:latin typeface="+mj-lt"/>
          </a:endParaRPr>
        </a:p>
      </dgm:t>
    </dgm:pt>
    <dgm:pt modelId="{3919F06D-0E72-4383-B054-A6492C43359A}" type="sibTrans" cxnId="{067FC511-E1FD-4152-830C-FDF481AFF5D1}">
      <dgm:prSet/>
      <dgm:spPr/>
      <dgm:t>
        <a:bodyPr rtlCol="0"/>
        <a:lstStyle/>
        <a:p>
          <a:pPr rtl="0"/>
          <a:endParaRPr lang="fr-FR" sz="1800" noProof="0" dirty="0">
            <a:solidFill>
              <a:schemeClr val="tx1"/>
            </a:solidFill>
            <a:latin typeface="+mj-lt"/>
          </a:endParaRPr>
        </a:p>
      </dgm:t>
    </dgm:pt>
    <dgm:pt modelId="{96239B49-563B-4D3E-9D43-C445EFEB5FB5}" type="pres">
      <dgm:prSet presAssocID="{CBA2B9E2-53F0-4ADC-8E46-38B22EBC2A56}" presName="vert0" presStyleCnt="0">
        <dgm:presLayoutVars>
          <dgm:dir/>
          <dgm:animOne val="branch"/>
          <dgm:animLvl val="lvl"/>
        </dgm:presLayoutVars>
      </dgm:prSet>
      <dgm:spPr/>
    </dgm:pt>
    <dgm:pt modelId="{4B0774D4-AC71-4C68-BB25-F02B520EDF91}" type="pres">
      <dgm:prSet presAssocID="{C4879951-FE2E-4A07-B5B1-1E2CB2DCE9C2}" presName="thickLine" presStyleLbl="alignNode1" presStyleIdx="0" presStyleCnt="1"/>
      <dgm:spPr/>
    </dgm:pt>
    <dgm:pt modelId="{E47251EA-67E0-43D0-95A3-4CF15A8D7E33}" type="pres">
      <dgm:prSet presAssocID="{C4879951-FE2E-4A07-B5B1-1E2CB2DCE9C2}" presName="horz1" presStyleCnt="0"/>
      <dgm:spPr/>
    </dgm:pt>
    <dgm:pt modelId="{AF141307-2100-4A35-B316-1E563C3564D5}" type="pres">
      <dgm:prSet presAssocID="{C4879951-FE2E-4A07-B5B1-1E2CB2DCE9C2}" presName="tx1" presStyleLbl="revTx" presStyleIdx="0" presStyleCnt="1" custScaleY="32353"/>
      <dgm:spPr/>
    </dgm:pt>
    <dgm:pt modelId="{EAA6543E-6F4B-4450-88F8-D06CDF04A060}" type="pres">
      <dgm:prSet presAssocID="{C4879951-FE2E-4A07-B5B1-1E2CB2DCE9C2}" presName="vert1" presStyleCnt="0"/>
      <dgm:spPr/>
    </dgm:pt>
  </dgm:ptLst>
  <dgm:cxnLst>
    <dgm:cxn modelId="{067FC511-E1FD-4152-830C-FDF481AFF5D1}" srcId="{CBA2B9E2-53F0-4ADC-8E46-38B22EBC2A56}" destId="{C4879951-FE2E-4A07-B5B1-1E2CB2DCE9C2}" srcOrd="0" destOrd="0" parTransId="{519E7D13-95C2-4D5E-AC29-F9E5914B294F}" sibTransId="{3919F06D-0E72-4383-B054-A6492C43359A}"/>
    <dgm:cxn modelId="{5C3DBA39-9EA0-4197-A157-C2A1F3D72E24}" type="presOf" srcId="{CBA2B9E2-53F0-4ADC-8E46-38B22EBC2A56}" destId="{96239B49-563B-4D3E-9D43-C445EFEB5FB5}" srcOrd="0" destOrd="0" presId="urn:microsoft.com/office/officeart/2008/layout/LinedList"/>
    <dgm:cxn modelId="{6F758EB0-D18E-45DF-B070-1DB36AFD476A}" type="presOf" srcId="{C4879951-FE2E-4A07-B5B1-1E2CB2DCE9C2}" destId="{AF141307-2100-4A35-B316-1E563C3564D5}" srcOrd="0" destOrd="0" presId="urn:microsoft.com/office/officeart/2008/layout/LinedList"/>
    <dgm:cxn modelId="{F656BF09-6DB3-4C3F-A39B-7ED0E09DDA22}" type="presParOf" srcId="{96239B49-563B-4D3E-9D43-C445EFEB5FB5}" destId="{4B0774D4-AC71-4C68-BB25-F02B520EDF91}" srcOrd="0" destOrd="0" presId="urn:microsoft.com/office/officeart/2008/layout/LinedList"/>
    <dgm:cxn modelId="{837C95B8-3285-4925-9FBE-6CAC9E0FE090}" type="presParOf" srcId="{96239B49-563B-4D3E-9D43-C445EFEB5FB5}" destId="{E47251EA-67E0-43D0-95A3-4CF15A8D7E33}" srcOrd="1" destOrd="0" presId="urn:microsoft.com/office/officeart/2008/layout/LinedList"/>
    <dgm:cxn modelId="{E59BAC49-8A37-4ED8-B53A-DB579C974C41}" type="presParOf" srcId="{E47251EA-67E0-43D0-95A3-4CF15A8D7E33}" destId="{AF141307-2100-4A35-B316-1E563C3564D5}" srcOrd="0" destOrd="0" presId="urn:microsoft.com/office/officeart/2008/layout/LinedList"/>
    <dgm:cxn modelId="{CB716358-1F4B-490E-9933-5B3876DBE780}" type="presParOf" srcId="{E47251EA-67E0-43D0-95A3-4CF15A8D7E33}" destId="{EAA6543E-6F4B-4450-88F8-D06CDF04A06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774D4-AC71-4C68-BB25-F02B520EDF91}">
      <dsp:nvSpPr>
        <dsp:cNvPr id="0" name=""/>
        <dsp:cNvSpPr/>
      </dsp:nvSpPr>
      <dsp:spPr>
        <a:xfrm>
          <a:off x="0" y="0"/>
          <a:ext cx="339725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141307-2100-4A35-B316-1E563C3564D5}">
      <dsp:nvSpPr>
        <dsp:cNvPr id="0" name=""/>
        <dsp:cNvSpPr/>
      </dsp:nvSpPr>
      <dsp:spPr>
        <a:xfrm>
          <a:off x="0" y="0"/>
          <a:ext cx="3397250" cy="431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365760" rIns="68580" bIns="68580" numCol="1" spcCol="1270" rtlCol="0" anchor="t" anchorCtr="0">
          <a:noAutofit/>
        </a:bodyPr>
        <a:lstStyle/>
        <a:p>
          <a:pPr marL="0" lvl="0" indent="0" algn="l" defTabSz="800100" rtl="0">
            <a:lnSpc>
              <a:spcPct val="90000"/>
            </a:lnSpc>
            <a:spcBef>
              <a:spcPct val="0"/>
            </a:spcBef>
            <a:spcAft>
              <a:spcPct val="35000"/>
            </a:spcAft>
            <a:buNone/>
          </a:pPr>
          <a:r>
            <a:rPr lang="fr-FR" sz="1800" kern="1200" noProof="0" dirty="0">
              <a:latin typeface="+mj-lt"/>
            </a:rPr>
            <a:t>On dessine la matrice de corrélation. </a:t>
          </a:r>
        </a:p>
        <a:p>
          <a:pPr marL="0" lvl="0" indent="0" algn="l" defTabSz="800100" rtl="0">
            <a:lnSpc>
              <a:spcPct val="90000"/>
            </a:lnSpc>
            <a:spcBef>
              <a:spcPct val="0"/>
            </a:spcBef>
            <a:spcAft>
              <a:spcPct val="35000"/>
            </a:spcAft>
            <a:buNone/>
          </a:pPr>
          <a:r>
            <a:rPr lang="fr-FR" sz="1200" kern="1200" noProof="0" dirty="0">
              <a:latin typeface="+mn-lt"/>
            </a:rPr>
            <a:t>On voit que deux variables sont fortement corrélées et on en supprime une. </a:t>
          </a:r>
        </a:p>
        <a:p>
          <a:pPr marL="0" lvl="0" indent="0" algn="l" defTabSz="800100" rtl="0">
            <a:lnSpc>
              <a:spcPct val="90000"/>
            </a:lnSpc>
            <a:spcBef>
              <a:spcPct val="0"/>
            </a:spcBef>
            <a:spcAft>
              <a:spcPct val="35000"/>
            </a:spcAft>
            <a:buNone/>
          </a:pPr>
          <a:endParaRPr lang="fr-FR" sz="1800" kern="1200" noProof="0" dirty="0">
            <a:latin typeface="+mj-lt"/>
          </a:endParaRPr>
        </a:p>
      </dsp:txBody>
      <dsp:txXfrm>
        <a:off x="0" y="0"/>
        <a:ext cx="3397250" cy="4318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774D4-AC71-4C68-BB25-F02B520EDF91}">
      <dsp:nvSpPr>
        <dsp:cNvPr id="0" name=""/>
        <dsp:cNvSpPr/>
      </dsp:nvSpPr>
      <dsp:spPr>
        <a:xfrm>
          <a:off x="0" y="1461180"/>
          <a:ext cx="339725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141307-2100-4A35-B316-1E563C3564D5}">
      <dsp:nvSpPr>
        <dsp:cNvPr id="0" name=""/>
        <dsp:cNvSpPr/>
      </dsp:nvSpPr>
      <dsp:spPr>
        <a:xfrm>
          <a:off x="0" y="1461180"/>
          <a:ext cx="3397250" cy="1395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365760" rIns="68580" bIns="68580" numCol="1" spcCol="1270" rtlCol="0" anchor="t" anchorCtr="0">
          <a:noAutofit/>
        </a:bodyPr>
        <a:lstStyle/>
        <a:p>
          <a:pPr marL="0" lvl="0" indent="0" algn="l" defTabSz="800100" rtl="0">
            <a:lnSpc>
              <a:spcPct val="90000"/>
            </a:lnSpc>
            <a:spcBef>
              <a:spcPct val="0"/>
            </a:spcBef>
            <a:spcAft>
              <a:spcPct val="35000"/>
            </a:spcAft>
            <a:buNone/>
          </a:pPr>
          <a:r>
            <a:rPr lang="fr-FR" sz="1800" kern="1200" noProof="0" dirty="0">
              <a:latin typeface="+mj-lt"/>
            </a:rPr>
            <a:t>On fait le </a:t>
          </a:r>
          <a:r>
            <a:rPr lang="fr-FR" sz="1800" kern="1200" noProof="0" dirty="0" err="1">
              <a:latin typeface="+mj-lt"/>
            </a:rPr>
            <a:t>Kmeans</a:t>
          </a:r>
          <a:r>
            <a:rPr lang="fr-FR" sz="1800" kern="1200" noProof="0" dirty="0">
              <a:latin typeface="+mj-lt"/>
            </a:rPr>
            <a:t> avec les catégories</a:t>
          </a:r>
        </a:p>
        <a:p>
          <a:pPr marL="0" lvl="0" indent="0" algn="l" defTabSz="800100" rtl="0">
            <a:lnSpc>
              <a:spcPct val="90000"/>
            </a:lnSpc>
            <a:spcBef>
              <a:spcPct val="0"/>
            </a:spcBef>
            <a:spcAft>
              <a:spcPct val="35000"/>
            </a:spcAft>
            <a:buNone/>
          </a:pPr>
          <a:r>
            <a:rPr lang="fr-FR" sz="1200" kern="1200" noProof="0" dirty="0">
              <a:latin typeface="+mn-lt"/>
            </a:rPr>
            <a:t>Mais les résultats ne sont pas très concluant. On le fait donc sans les catégories. . </a:t>
          </a:r>
        </a:p>
        <a:p>
          <a:pPr marL="0" lvl="0" indent="0" algn="l" defTabSz="800100" rtl="0">
            <a:lnSpc>
              <a:spcPct val="90000"/>
            </a:lnSpc>
            <a:spcBef>
              <a:spcPct val="0"/>
            </a:spcBef>
            <a:spcAft>
              <a:spcPct val="35000"/>
            </a:spcAft>
            <a:buNone/>
          </a:pPr>
          <a:endParaRPr lang="fr-FR" sz="1800" kern="1200" noProof="0" dirty="0">
            <a:latin typeface="+mj-lt"/>
          </a:endParaRPr>
        </a:p>
      </dsp:txBody>
      <dsp:txXfrm>
        <a:off x="0" y="1461180"/>
        <a:ext cx="3397250" cy="13956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3EA0C3-E28A-4DA2-8EB5-454C15D6A033}" type="datetime1">
              <a:rPr lang="fr-FR" smtClean="0"/>
              <a:t>28/04/2023</a:t>
            </a:fld>
            <a:endParaRPr lang="fr-FR"/>
          </a:p>
        </p:txBody>
      </p:sp>
      <p:sp>
        <p:nvSpPr>
          <p:cNvPr id="4" name="Espace réservé du pied de page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fr-FR" smtClean="0"/>
              <a:t>‹N°›</a:t>
            </a:fld>
            <a:endParaRPr lang="fr-F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C6134-6C2B-4247-8F60-B79BD847B6B0}" type="datetime1">
              <a:rPr lang="fr-FR" smtClean="0"/>
              <a:pPr/>
              <a:t>28/04/2023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6B913A0-8194-43AB-8CE1-D8825DE3150C}" type="slidenum">
              <a:rPr lang="fr-FR" noProof="0" smtClean="0"/>
              <a:t>‹N°›</a:t>
            </a:fld>
            <a:endParaRPr lang="fr-FR" noProof="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a:t>
            </a:fld>
            <a:endParaRPr lang="fr-FR"/>
          </a:p>
        </p:txBody>
      </p:sp>
    </p:spTree>
    <p:extLst>
      <p:ext uri="{BB962C8B-B14F-4D97-AF65-F5344CB8AC3E}">
        <p14:creationId xmlns:p14="http://schemas.microsoft.com/office/powerpoint/2010/main" val="3503818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10</a:t>
            </a:fld>
            <a:endParaRPr lang="fr-FR"/>
          </a:p>
        </p:txBody>
      </p:sp>
    </p:spTree>
    <p:extLst>
      <p:ext uri="{BB962C8B-B14F-4D97-AF65-F5344CB8AC3E}">
        <p14:creationId xmlns:p14="http://schemas.microsoft.com/office/powerpoint/2010/main" val="1913740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11</a:t>
            </a:fld>
            <a:endParaRPr lang="fr-FR"/>
          </a:p>
        </p:txBody>
      </p:sp>
    </p:spTree>
    <p:extLst>
      <p:ext uri="{BB962C8B-B14F-4D97-AF65-F5344CB8AC3E}">
        <p14:creationId xmlns:p14="http://schemas.microsoft.com/office/powerpoint/2010/main" val="1707915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12</a:t>
            </a:fld>
            <a:endParaRPr lang="fr-FR"/>
          </a:p>
        </p:txBody>
      </p:sp>
    </p:spTree>
    <p:extLst>
      <p:ext uri="{BB962C8B-B14F-4D97-AF65-F5344CB8AC3E}">
        <p14:creationId xmlns:p14="http://schemas.microsoft.com/office/powerpoint/2010/main" val="1074011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13</a:t>
            </a:fld>
            <a:endParaRPr lang="fr-FR"/>
          </a:p>
        </p:txBody>
      </p:sp>
    </p:spTree>
    <p:extLst>
      <p:ext uri="{BB962C8B-B14F-4D97-AF65-F5344CB8AC3E}">
        <p14:creationId xmlns:p14="http://schemas.microsoft.com/office/powerpoint/2010/main" val="178767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14</a:t>
            </a:fld>
            <a:endParaRPr lang="fr-FR"/>
          </a:p>
        </p:txBody>
      </p:sp>
    </p:spTree>
    <p:extLst>
      <p:ext uri="{BB962C8B-B14F-4D97-AF65-F5344CB8AC3E}">
        <p14:creationId xmlns:p14="http://schemas.microsoft.com/office/powerpoint/2010/main" val="647418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15</a:t>
            </a:fld>
            <a:endParaRPr lang="fr-FR"/>
          </a:p>
        </p:txBody>
      </p:sp>
    </p:spTree>
    <p:extLst>
      <p:ext uri="{BB962C8B-B14F-4D97-AF65-F5344CB8AC3E}">
        <p14:creationId xmlns:p14="http://schemas.microsoft.com/office/powerpoint/2010/main" val="4023566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16</a:t>
            </a:fld>
            <a:endParaRPr lang="fr-FR"/>
          </a:p>
        </p:txBody>
      </p:sp>
    </p:spTree>
    <p:extLst>
      <p:ext uri="{BB962C8B-B14F-4D97-AF65-F5344CB8AC3E}">
        <p14:creationId xmlns:p14="http://schemas.microsoft.com/office/powerpoint/2010/main" val="2334612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17</a:t>
            </a:fld>
            <a:endParaRPr lang="fr-FR"/>
          </a:p>
        </p:txBody>
      </p:sp>
    </p:spTree>
    <p:extLst>
      <p:ext uri="{BB962C8B-B14F-4D97-AF65-F5344CB8AC3E}">
        <p14:creationId xmlns:p14="http://schemas.microsoft.com/office/powerpoint/2010/main" val="2652836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18</a:t>
            </a:fld>
            <a:endParaRPr lang="fr-FR"/>
          </a:p>
        </p:txBody>
      </p:sp>
    </p:spTree>
    <p:extLst>
      <p:ext uri="{BB962C8B-B14F-4D97-AF65-F5344CB8AC3E}">
        <p14:creationId xmlns:p14="http://schemas.microsoft.com/office/powerpoint/2010/main" val="276481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19</a:t>
            </a:fld>
            <a:endParaRPr lang="fr-FR"/>
          </a:p>
        </p:txBody>
      </p:sp>
    </p:spTree>
    <p:extLst>
      <p:ext uri="{BB962C8B-B14F-4D97-AF65-F5344CB8AC3E}">
        <p14:creationId xmlns:p14="http://schemas.microsoft.com/office/powerpoint/2010/main" val="223896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2</a:t>
            </a:fld>
            <a:endParaRPr lang="fr-FR"/>
          </a:p>
        </p:txBody>
      </p:sp>
    </p:spTree>
    <p:extLst>
      <p:ext uri="{BB962C8B-B14F-4D97-AF65-F5344CB8AC3E}">
        <p14:creationId xmlns:p14="http://schemas.microsoft.com/office/powerpoint/2010/main" val="19136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3</a:t>
            </a:fld>
            <a:endParaRPr lang="fr-FR"/>
          </a:p>
        </p:txBody>
      </p:sp>
    </p:spTree>
    <p:extLst>
      <p:ext uri="{BB962C8B-B14F-4D97-AF65-F5344CB8AC3E}">
        <p14:creationId xmlns:p14="http://schemas.microsoft.com/office/powerpoint/2010/main" val="185442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4</a:t>
            </a:fld>
            <a:endParaRPr lang="fr-FR"/>
          </a:p>
        </p:txBody>
      </p:sp>
    </p:spTree>
    <p:extLst>
      <p:ext uri="{BB962C8B-B14F-4D97-AF65-F5344CB8AC3E}">
        <p14:creationId xmlns:p14="http://schemas.microsoft.com/office/powerpoint/2010/main" val="259003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5</a:t>
            </a:fld>
            <a:endParaRPr lang="fr-FR"/>
          </a:p>
        </p:txBody>
      </p:sp>
    </p:spTree>
    <p:extLst>
      <p:ext uri="{BB962C8B-B14F-4D97-AF65-F5344CB8AC3E}">
        <p14:creationId xmlns:p14="http://schemas.microsoft.com/office/powerpoint/2010/main" val="4126566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6</a:t>
            </a:fld>
            <a:endParaRPr lang="fr-FR"/>
          </a:p>
        </p:txBody>
      </p:sp>
    </p:spTree>
    <p:extLst>
      <p:ext uri="{BB962C8B-B14F-4D97-AF65-F5344CB8AC3E}">
        <p14:creationId xmlns:p14="http://schemas.microsoft.com/office/powerpoint/2010/main" val="46043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7</a:t>
            </a:fld>
            <a:endParaRPr lang="fr-FR"/>
          </a:p>
        </p:txBody>
      </p:sp>
    </p:spTree>
    <p:extLst>
      <p:ext uri="{BB962C8B-B14F-4D97-AF65-F5344CB8AC3E}">
        <p14:creationId xmlns:p14="http://schemas.microsoft.com/office/powerpoint/2010/main" val="110195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8</a:t>
            </a:fld>
            <a:endParaRPr lang="fr-FR"/>
          </a:p>
        </p:txBody>
      </p:sp>
    </p:spTree>
    <p:extLst>
      <p:ext uri="{BB962C8B-B14F-4D97-AF65-F5344CB8AC3E}">
        <p14:creationId xmlns:p14="http://schemas.microsoft.com/office/powerpoint/2010/main" val="60613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9</a:t>
            </a:fld>
            <a:endParaRPr lang="fr-FR"/>
          </a:p>
        </p:txBody>
      </p:sp>
    </p:spTree>
    <p:extLst>
      <p:ext uri="{BB962C8B-B14F-4D97-AF65-F5344CB8AC3E}">
        <p14:creationId xmlns:p14="http://schemas.microsoft.com/office/powerpoint/2010/main" val="3741270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Espace réservé d’image 8" descr="photo d'une feuille de palmier sur fond rose&#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vl1pPr>
          </a:lstStyle>
          <a:p>
            <a:pPr rtl="0"/>
            <a:r>
              <a:rPr lang="fr-FR" noProof="0"/>
              <a:t>Modifiez le style du titre</a:t>
            </a:r>
          </a:p>
        </p:txBody>
      </p:sp>
      <p:sp>
        <p:nvSpPr>
          <p:cNvPr id="9" name="Sous-titr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rtlCol="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11" name="Espace réservé d’image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p>
            <a:pPr rtl="0"/>
            <a:r>
              <a:rPr lang="fr-FR" noProof="0"/>
              <a:t>Cliquez sur l'icône pour ajouter une image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ques et récompenses">
    <p:spTree>
      <p:nvGrpSpPr>
        <p:cNvPr id="1" name=""/>
        <p:cNvGrpSpPr/>
        <p:nvPr/>
      </p:nvGrpSpPr>
      <p:grpSpPr>
        <a:xfrm>
          <a:off x="0" y="0"/>
          <a:ext cx="0" cy="0"/>
          <a:chOff x="0" y="0"/>
          <a:chExt cx="0" cy="0"/>
        </a:xfrm>
      </p:grpSpPr>
      <p:pic>
        <p:nvPicPr>
          <p:cNvPr id="13" name="Espace réservé d’image 44" descr="Photo de feuilles de palme&#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vl1pPr>
          </a:lstStyle>
          <a:p>
            <a:pPr rtl="0"/>
            <a:r>
              <a:rPr lang="fr-FR" noProof="0"/>
              <a:t>Modifiez le style du titre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p>
            <a:pPr rtl="0"/>
            <a:r>
              <a:rPr lang="fr-FR" noProof="0"/>
              <a:t>Cliquez sur l'icône pour ajouter une image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é">
    <p:spTree>
      <p:nvGrpSpPr>
        <p:cNvPr id="1" name=""/>
        <p:cNvGrpSpPr/>
        <p:nvPr/>
      </p:nvGrpSpPr>
      <p:grpSpPr>
        <a:xfrm>
          <a:off x="0" y="0"/>
          <a:ext cx="0" cy="0"/>
          <a:chOff x="0" y="0"/>
          <a:chExt cx="0" cy="0"/>
        </a:xfrm>
      </p:grpSpPr>
      <p:pic>
        <p:nvPicPr>
          <p:cNvPr id="13" name="Espace réservé d’image 8" descr="photo du clavier de l’ordinateur portable entouré de 2 feuilles de palmier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p>
            <a:pPr rtl="0"/>
            <a:r>
              <a:rPr lang="fr-FR" noProof="0"/>
              <a:t>Cliquez sur l'icône pour ajouter une image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386584"/>
            <a:ext cx="5157787"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386584"/>
            <a:ext cx="5183188"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s clés">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fr-FR" noProof="0"/>
              <a:t>Modifiez le style du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contenu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0" name="Espace réservé du contenu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pic>
        <p:nvPicPr>
          <p:cNvPr id="8" name="Espace réservé d’image 13" descr="photo de gros plan de feuill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de l’entreprise">
    <p:spTree>
      <p:nvGrpSpPr>
        <p:cNvPr id="1" name=""/>
        <p:cNvGrpSpPr/>
        <p:nvPr/>
      </p:nvGrpSpPr>
      <p:grpSpPr>
        <a:xfrm>
          <a:off x="0" y="0"/>
          <a:ext cx="0" cy="0"/>
          <a:chOff x="0" y="0"/>
          <a:chExt cx="0" cy="0"/>
        </a:xfrm>
      </p:grpSpPr>
      <p:pic>
        <p:nvPicPr>
          <p:cNvPr id="9" name="Espace réservé d’image 8" descr="Photo de feuilles de palmier&#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Espace réservé d’image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pic>
        <p:nvPicPr>
          <p:cNvPr id="21" name="Espace réservé d’image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8" name="Espace réservé d’image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3" name="Espace réservé du texte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4" name="Espace réservé du texte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9" name="Espace réservé d’image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5" name="Espace réservé du texte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6" name="Espace réservé du texte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0" name="Espace réservé d’image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7" name="Espace réservé du texte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8" name="Espace réservé du texte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1" name="Espace réservé d’image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9" name="Espace réservé du texte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20" name="Espace réservé du texte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anigramme">
    <p:spTree>
      <p:nvGrpSpPr>
        <p:cNvPr id="1" name=""/>
        <p:cNvGrpSpPr/>
        <p:nvPr/>
      </p:nvGrpSpPr>
      <p:grpSpPr>
        <a:xfrm>
          <a:off x="0" y="0"/>
          <a:ext cx="0" cy="0"/>
          <a:chOff x="0" y="0"/>
          <a:chExt cx="0" cy="0"/>
        </a:xfrm>
      </p:grpSpPr>
      <p:pic>
        <p:nvPicPr>
          <p:cNvPr id="8" name="Espace réservé d’image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21" name="Espace réservé SmartArt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fr-FR" noProof="0"/>
              <a:t>Cliquez sur l'icône pour ajouter un graphique SmartArt</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és">
    <p:spTree>
      <p:nvGrpSpPr>
        <p:cNvPr id="1" name=""/>
        <p:cNvGrpSpPr/>
        <p:nvPr/>
      </p:nvGrpSpPr>
      <p:grpSpPr>
        <a:xfrm>
          <a:off x="0" y="0"/>
          <a:ext cx="0" cy="0"/>
          <a:chOff x="0" y="0"/>
          <a:chExt cx="0" cy="0"/>
        </a:xfrm>
      </p:grpSpPr>
      <p:pic>
        <p:nvPicPr>
          <p:cNvPr id="18" name="Espace réservé d’image 17" descr="photo de gros plan d’une plante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Titr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10" name="Espace réservé du contenu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3" name="Espace réservé du contenu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2" name="Espace réservé du contenu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5" name="Espace réservé du contenu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4" name="Espace réservé du contenu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7" name="Espace réservé du contenu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6" name="Espace réservé du contenu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Étude de marché">
    <p:spTree>
      <p:nvGrpSpPr>
        <p:cNvPr id="1" name=""/>
        <p:cNvGrpSpPr/>
        <p:nvPr/>
      </p:nvGrpSpPr>
      <p:grpSpPr>
        <a:xfrm>
          <a:off x="0" y="0"/>
          <a:ext cx="0" cy="0"/>
          <a:chOff x="0" y="0"/>
          <a:chExt cx="0" cy="0"/>
        </a:xfrm>
      </p:grpSpPr>
      <p:pic>
        <p:nvPicPr>
          <p:cNvPr id="10" name="Espace réservé d’image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tête de section">
    <p:bg>
      <p:bgPr>
        <a:solidFill>
          <a:schemeClr val="accent1"/>
        </a:solidFill>
        <a:effectLst/>
      </p:bgPr>
    </p:bg>
    <p:spTree>
      <p:nvGrpSpPr>
        <p:cNvPr id="1" name=""/>
        <p:cNvGrpSpPr/>
        <p:nvPr/>
      </p:nvGrpSpPr>
      <p:grpSpPr>
        <a:xfrm>
          <a:off x="0" y="0"/>
          <a:ext cx="0" cy="0"/>
          <a:chOff x="0" y="0"/>
          <a:chExt cx="0" cy="0"/>
        </a:xfrm>
      </p:grpSpPr>
      <p:sp>
        <p:nvSpPr>
          <p:cNvPr id="12" name="Espace réservé d’image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p>
            <a:pPr rtl="0"/>
            <a:r>
              <a:rPr lang="fr-FR" noProof="0"/>
              <a:t>Cliquez sur l'icône pour ajouter une image</a:t>
            </a:r>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vl1pPr>
          </a:lstStyle>
          <a:p>
            <a:pPr rtl="0"/>
            <a:r>
              <a:rPr lang="fr-FR" noProof="0"/>
              <a:t>Modifiez le style du titre</a:t>
            </a:r>
          </a:p>
        </p:txBody>
      </p:sp>
      <p:sp>
        <p:nvSpPr>
          <p:cNvPr id="9" name="Espace réservé d’image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p>
            <a:pPr rtl="0"/>
            <a:r>
              <a:rPr lang="fr-FR" noProof="0"/>
              <a:t>Cliquez sur l'icône pour ajouter une image</a:t>
            </a:r>
          </a:p>
        </p:txBody>
      </p:sp>
      <p:sp>
        <p:nvSpPr>
          <p:cNvPr id="4" name="Espace réservé de la date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de l’entreprise">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fr-FR" sz="3600"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fr-FR" noProof="0"/>
              <a:t>Modifiez le style du titre</a:t>
            </a:r>
          </a:p>
        </p:txBody>
      </p:sp>
      <p:sp>
        <p:nvSpPr>
          <p:cNvPr id="64" name="Espace réservé du texte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fr-FR" noProof="0"/>
              <a:t>Titre de l’élément</a:t>
            </a:r>
          </a:p>
        </p:txBody>
      </p:sp>
      <p:sp>
        <p:nvSpPr>
          <p:cNvPr id="38" name="Espace réservé du texte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39" name="Espace réservé du texte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0" name="Espace réservé du texte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1" name="Espace réservé du texte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2" name="Espace réservé du texte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4" name="Espace réservé du texte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5" name="Espace réservé du texte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6" name="Espace réservé du texte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8" name="Espace réservé du texte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9" name="Espace réservé du texte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7" name="Espace réservé du texte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0" name="Espace réservé du texte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1" name="Espace réservé du texte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3" name="Espace réservé du texte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52" name="Espace réservé du texte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3" name="Espace réservé du texte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4" name="Espace réservé du texte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5" name="Espace réservé du texte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6" name="Espace réservé du texte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7" name="Espace réservé du texte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8" name="Espace réservé du texte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0" name="Espace réservé du texte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1" name="Espace réservé du texte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9" name="Espace réservé du texte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2" name="Espace réservé du texte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3" name="Espace réservé du texte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33" name="Espace réservé de la date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fr-FR" noProof="0"/>
              <a:t>20XX</a:t>
            </a:r>
          </a:p>
        </p:txBody>
      </p:sp>
      <p:sp>
        <p:nvSpPr>
          <p:cNvPr id="34" name="Espace réservé du pied de page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fr-FR" noProof="0"/>
              <a:t>Plan de développement Contoso</a:t>
            </a:r>
          </a:p>
        </p:txBody>
      </p:sp>
      <p:sp>
        <p:nvSpPr>
          <p:cNvPr id="35" name="Espace réservé du numéro de diapositive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4.w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image" Target="../media/image36.wmf"/><Relationship Id="rId5" Type="http://schemas.openxmlformats.org/officeDocument/2006/relationships/diagramQuickStyle" Target="../diagrams/quickStyle2.xml"/><Relationship Id="rId10" Type="http://schemas.openxmlformats.org/officeDocument/2006/relationships/oleObject" Target="../embeddings/oleObject10.bin"/><Relationship Id="rId4" Type="http://schemas.openxmlformats.org/officeDocument/2006/relationships/diagramLayout" Target="../diagrams/layout2.xml"/><Relationship Id="rId9" Type="http://schemas.openxmlformats.org/officeDocument/2006/relationships/image" Target="../media/image35.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7.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8.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9.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9.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2.wmf"/><Relationship Id="rId4" Type="http://schemas.openxmlformats.org/officeDocument/2006/relationships/image" Target="../media/image17.svg"/><Relationship Id="rId9"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wmf"/></Relationships>
</file>

<file path=ppt/slides/_rels/slide7.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wmf"/><Relationship Id="rId5" Type="http://schemas.openxmlformats.org/officeDocument/2006/relationships/oleObject" Target="../embeddings/oleObject7.bin"/><Relationship Id="rId4" Type="http://schemas.openxmlformats.org/officeDocument/2006/relationships/image" Target="../media/image27.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rtlCol="0">
            <a:normAutofit/>
          </a:bodyPr>
          <a:lstStyle/>
          <a:p>
            <a:pPr algn="l"/>
            <a:r>
              <a:rPr lang="fr-FR" b="1" i="0" dirty="0">
                <a:effectLst/>
                <a:latin typeface="Montserrat" panose="00000500000000000000" pitchFamily="2" charset="0"/>
              </a:rPr>
              <a:t>Segmentez des clients d'un site e-commerce</a:t>
            </a:r>
          </a:p>
        </p:txBody>
      </p:sp>
      <p:sp>
        <p:nvSpPr>
          <p:cNvPr id="23" name="Sous-titr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rtlCol="0">
            <a:normAutofit/>
          </a:bodyPr>
          <a:lstStyle/>
          <a:p>
            <a:pPr rtl="0"/>
            <a:r>
              <a:rPr lang="fr-FR" dirty="0" err="1"/>
              <a:t>laetdata</a:t>
            </a:r>
            <a:endParaRPr lang="fr-FR" dirty="0"/>
          </a:p>
        </p:txBody>
      </p:sp>
      <p:pic>
        <p:nvPicPr>
          <p:cNvPr id="6" name="Espace réservé pour une image  5">
            <a:extLst>
              <a:ext uri="{FF2B5EF4-FFF2-40B4-BE49-F238E27FC236}">
                <a16:creationId xmlns:a16="http://schemas.microsoft.com/office/drawing/2014/main" id="{45DD21C6-58DC-D108-67F3-EE50CC4E86A5}"/>
              </a:ext>
            </a:extLst>
          </p:cNvPr>
          <p:cNvPicPr>
            <a:picLocks noGrp="1" noChangeAspect="1"/>
          </p:cNvPicPr>
          <p:nvPr>
            <p:ph type="pic" sz="quarter" idx="15"/>
          </p:nvPr>
        </p:nvPicPr>
        <p:blipFill>
          <a:blip r:embed="rId3"/>
          <a:srcRect l="13342" r="13342"/>
          <a:stretch>
            <a:fillRect/>
          </a:stretch>
        </p:blipFill>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image 5" descr="Photo d’une plante à côté d’un canapé">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12188952" cy="6858000"/>
          </a:xfrm>
        </p:spPr>
      </p:pic>
      <p:sp>
        <p:nvSpPr>
          <p:cNvPr id="34" name="Titre 33">
            <a:extLst>
              <a:ext uri="{FF2B5EF4-FFF2-40B4-BE49-F238E27FC236}">
                <a16:creationId xmlns:a16="http://schemas.microsoft.com/office/drawing/2014/main" id="{1EF02964-6708-42E7-9841-A3E40E249928}"/>
              </a:ext>
            </a:extLst>
          </p:cNvPr>
          <p:cNvSpPr>
            <a:spLocks noGrp="1"/>
          </p:cNvSpPr>
          <p:nvPr>
            <p:ph type="title"/>
          </p:nvPr>
        </p:nvSpPr>
        <p:spPr>
          <a:xfrm>
            <a:off x="6096000" y="1143000"/>
            <a:ext cx="5486400" cy="4572000"/>
          </a:xfrm>
        </p:spPr>
        <p:txBody>
          <a:bodyPr rtlCol="0"/>
          <a:lstStyle/>
          <a:p>
            <a:pPr rtl="0"/>
            <a:r>
              <a:rPr lang="fr-FR" spc="-80" dirty="0"/>
              <a:t>Traitements supplémentaires</a:t>
            </a:r>
          </a:p>
        </p:txBody>
      </p:sp>
      <p:sp>
        <p:nvSpPr>
          <p:cNvPr id="3" name="Espace réservé du contenu 2">
            <a:extLst>
              <a:ext uri="{FF2B5EF4-FFF2-40B4-BE49-F238E27FC236}">
                <a16:creationId xmlns:a16="http://schemas.microsoft.com/office/drawing/2014/main" id="{DE58B68F-CCA9-4C91-85AC-597D8C51D3DD}"/>
              </a:ext>
            </a:extLst>
          </p:cNvPr>
          <p:cNvSpPr>
            <a:spLocks noGrp="1"/>
          </p:cNvSpPr>
          <p:nvPr>
            <p:ph idx="1"/>
          </p:nvPr>
        </p:nvSpPr>
        <p:spPr>
          <a:xfrm>
            <a:off x="6629400" y="2996693"/>
            <a:ext cx="4416552" cy="2216986"/>
          </a:xfrm>
        </p:spPr>
        <p:txBody>
          <a:bodyPr vert="horz" lIns="91440" tIns="45720" rIns="91440" bIns="45720" rtlCol="0" anchor="t">
            <a:normAutofit fontScale="85000" lnSpcReduction="10000"/>
          </a:bodyPr>
          <a:lstStyle/>
          <a:p>
            <a:pPr rtl="0"/>
            <a:r>
              <a:rPr lang="fr-FR" dirty="0"/>
              <a:t>On traite les </a:t>
            </a:r>
            <a:r>
              <a:rPr lang="fr-FR" dirty="0" err="1"/>
              <a:t>outliers</a:t>
            </a:r>
            <a:r>
              <a:rPr lang="fr-FR" dirty="0"/>
              <a:t>, puis on refait une matrice de corrélations où on supprime les variables fortement corrélées. </a:t>
            </a:r>
          </a:p>
          <a:p>
            <a:pPr rtl="0"/>
            <a:r>
              <a:rPr lang="fr-FR" dirty="0"/>
              <a:t>Auparavant, on avait déjà supprimé des variables qui ne serviraient pas. </a:t>
            </a:r>
          </a:p>
          <a:p>
            <a:pPr rtl="0"/>
            <a:endParaRPr lang="fr-FR" dirty="0"/>
          </a:p>
          <a:p>
            <a:pPr rtl="0"/>
            <a:r>
              <a:rPr lang="fr-FR" dirty="0"/>
              <a:t>On obtient un </a:t>
            </a:r>
            <a:r>
              <a:rPr lang="fr-FR" dirty="0" err="1"/>
              <a:t>dataframe</a:t>
            </a:r>
            <a:r>
              <a:rPr lang="fr-FR" dirty="0"/>
              <a:t> final qu’on enregistre.  </a:t>
            </a:r>
          </a:p>
        </p:txBody>
      </p:sp>
      <p:sp>
        <p:nvSpPr>
          <p:cNvPr id="4" name="Espace réservé de la date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rtlCol="0"/>
          <a:lstStyle/>
          <a:p>
            <a:r>
              <a:rPr lang="fr-FR" dirty="0"/>
              <a:t>2022</a:t>
            </a:r>
          </a:p>
        </p:txBody>
      </p:sp>
      <p:sp>
        <p:nvSpPr>
          <p:cNvPr id="5" name="Espace réservé du pied de page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7" name="Espace réservé du numéro de diapositive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10</a:t>
            </a:fld>
            <a:endParaRPr lang="fr-FR"/>
          </a:p>
        </p:txBody>
      </p:sp>
    </p:spTree>
    <p:extLst>
      <p:ext uri="{BB962C8B-B14F-4D97-AF65-F5344CB8AC3E}">
        <p14:creationId xmlns:p14="http://schemas.microsoft.com/office/powerpoint/2010/main" val="202184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Gros plan sur une horloge murale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6181344" cy="6858000"/>
          </a:xfrm>
        </p:spPr>
      </p:pic>
      <p:sp>
        <p:nvSpPr>
          <p:cNvPr id="33" name="Titre 32">
            <a:extLst>
              <a:ext uri="{FF2B5EF4-FFF2-40B4-BE49-F238E27FC236}">
                <a16:creationId xmlns:a16="http://schemas.microsoft.com/office/drawing/2014/main" id="{1D291211-3EE5-468A-9544-9DD9E6923594}"/>
              </a:ext>
            </a:extLst>
          </p:cNvPr>
          <p:cNvSpPr>
            <a:spLocks noGrp="1"/>
          </p:cNvSpPr>
          <p:nvPr>
            <p:ph type="title"/>
          </p:nvPr>
        </p:nvSpPr>
        <p:spPr>
          <a:xfrm>
            <a:off x="531846" y="4151376"/>
            <a:ext cx="6017236" cy="914400"/>
          </a:xfrm>
        </p:spPr>
        <p:txBody>
          <a:bodyPr rtlCol="0">
            <a:noAutofit/>
          </a:bodyPr>
          <a:lstStyle/>
          <a:p>
            <a:pPr rtl="0"/>
            <a:r>
              <a:rPr lang="fr-FR" sz="2800" dirty="0"/>
              <a:t>MODELISATION </a:t>
            </a:r>
          </a:p>
        </p:txBody>
      </p:sp>
      <p:pic>
        <p:nvPicPr>
          <p:cNvPr id="12" name="Espace réservé d’image 11" descr="Photo d’une femme sur un ordinateur portable&#10;">
            <a:extLst>
              <a:ext uri="{FF2B5EF4-FFF2-40B4-BE49-F238E27FC236}">
                <a16:creationId xmlns:a16="http://schemas.microsoft.com/office/drawing/2014/main" id="{FF6FCE34-3B74-4337-ACAE-B16A2A0AECFB}"/>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3048000" y="777240"/>
            <a:ext cx="8229600" cy="5303520"/>
          </a:xfrm>
        </p:spPr>
      </p:pic>
      <p:sp>
        <p:nvSpPr>
          <p:cNvPr id="16" name="Espace réservé de la date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rtlCol="0"/>
          <a:lstStyle/>
          <a:p>
            <a:r>
              <a:rPr lang="fr-FR" dirty="0"/>
              <a:t>2022</a:t>
            </a:r>
          </a:p>
        </p:txBody>
      </p:sp>
      <p:sp>
        <p:nvSpPr>
          <p:cNvPr id="17" name="Espace réservé du pied de page 16">
            <a:extLst>
              <a:ext uri="{FF2B5EF4-FFF2-40B4-BE49-F238E27FC236}">
                <a16:creationId xmlns:a16="http://schemas.microsoft.com/office/drawing/2014/main" id="{A3CFEF10-F087-43D5-9B68-DA35850ED85E}"/>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18" name="Espace réservé du numéro de diapositive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11</a:t>
            </a:fld>
            <a:endParaRPr lang="fr-FR"/>
          </a:p>
        </p:txBody>
      </p:sp>
    </p:spTree>
    <p:extLst>
      <p:ext uri="{BB962C8B-B14F-4D97-AF65-F5344CB8AC3E}">
        <p14:creationId xmlns:p14="http://schemas.microsoft.com/office/powerpoint/2010/main" val="2114420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AD2AE59-5630-4D5C-83A9-4CDEF4D7DCFB}"/>
              </a:ext>
            </a:extLst>
          </p:cNvPr>
          <p:cNvSpPr>
            <a:spLocks noGrp="1"/>
          </p:cNvSpPr>
          <p:nvPr>
            <p:ph type="title"/>
          </p:nvPr>
        </p:nvSpPr>
        <p:spPr>
          <a:xfrm>
            <a:off x="1600199" y="1371600"/>
            <a:ext cx="6753225" cy="640080"/>
          </a:xfrm>
        </p:spPr>
        <p:txBody>
          <a:bodyPr rtlCol="0">
            <a:noAutofit/>
          </a:bodyPr>
          <a:lstStyle/>
          <a:p>
            <a:pPr rtl="0"/>
            <a:r>
              <a:rPr lang="fr-FR" dirty="0"/>
              <a:t>ACP et clustering hiérarchique</a:t>
            </a:r>
          </a:p>
        </p:txBody>
      </p:sp>
      <p:pic>
        <p:nvPicPr>
          <p:cNvPr id="47" name="Espace réservé d’image 46" descr="Personne dessinant une ligne sur un graphique sur un tableau transparent">
            <a:extLst>
              <a:ext uri="{FF2B5EF4-FFF2-40B4-BE49-F238E27FC236}">
                <a16:creationId xmlns:a16="http://schemas.microsoft.com/office/drawing/2014/main" id="{11BA5C3B-BBA0-484C-95FF-48C53441E847}"/>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1709928" y="2105025"/>
            <a:ext cx="4178808" cy="3383280"/>
          </a:xfrm>
        </p:spPr>
      </p:pic>
      <p:sp>
        <p:nvSpPr>
          <p:cNvPr id="5" name="Espace réservé du texte 4">
            <a:extLst>
              <a:ext uri="{FF2B5EF4-FFF2-40B4-BE49-F238E27FC236}">
                <a16:creationId xmlns:a16="http://schemas.microsoft.com/office/drawing/2014/main" id="{F8657664-A458-4DDD-ACC2-1D87FCD6FCA9}"/>
              </a:ext>
            </a:extLst>
          </p:cNvPr>
          <p:cNvSpPr>
            <a:spLocks noGrp="1"/>
          </p:cNvSpPr>
          <p:nvPr>
            <p:ph type="body" idx="1"/>
          </p:nvPr>
        </p:nvSpPr>
        <p:spPr>
          <a:xfrm>
            <a:off x="6254496" y="2103120"/>
            <a:ext cx="2185416" cy="365760"/>
          </a:xfrm>
        </p:spPr>
        <p:txBody>
          <a:bodyPr rtlCol="0">
            <a:normAutofit/>
          </a:bodyPr>
          <a:lstStyle/>
          <a:p>
            <a:pPr rtl="0"/>
            <a:r>
              <a:rPr lang="fr-FR" dirty="0"/>
              <a:t>ACP</a:t>
            </a:r>
          </a:p>
        </p:txBody>
      </p:sp>
      <p:sp>
        <p:nvSpPr>
          <p:cNvPr id="6" name="Espace réservé du contenu 5">
            <a:extLst>
              <a:ext uri="{FF2B5EF4-FFF2-40B4-BE49-F238E27FC236}">
                <a16:creationId xmlns:a16="http://schemas.microsoft.com/office/drawing/2014/main" id="{5A6B31B0-7B84-475D-961F-09C0191F91A2}"/>
              </a:ext>
            </a:extLst>
          </p:cNvPr>
          <p:cNvSpPr>
            <a:spLocks noGrp="1"/>
          </p:cNvSpPr>
          <p:nvPr>
            <p:ph sz="half" idx="2"/>
          </p:nvPr>
        </p:nvSpPr>
        <p:spPr>
          <a:xfrm>
            <a:off x="6254496" y="2569464"/>
            <a:ext cx="2518802" cy="3040504"/>
          </a:xfrm>
        </p:spPr>
        <p:txBody>
          <a:bodyPr vert="horz" lIns="91440" tIns="45720" rIns="91440" bIns="45720" rtlCol="0" anchor="t">
            <a:normAutofit/>
          </a:bodyPr>
          <a:lstStyle/>
          <a:p>
            <a:pPr rtl="0"/>
            <a:r>
              <a:rPr lang="fr-FR" noProof="1"/>
              <a:t>L’ACP sert à faire une reduction de dimension. </a:t>
            </a:r>
          </a:p>
          <a:p>
            <a:pPr rtl="0"/>
            <a:r>
              <a:rPr lang="fr-FR" noProof="1"/>
              <a:t>Mais dans notre cas, l’ébouli des valeurs propres montrent que la réduction ne sera pas efficace. </a:t>
            </a:r>
          </a:p>
          <a:p>
            <a:pPr rtl="0"/>
            <a:r>
              <a:rPr lang="fr-FR" noProof="1"/>
              <a:t>Nous la faisons quand même comme demandé dans la vidéo d’introduction du projet. </a:t>
            </a:r>
          </a:p>
        </p:txBody>
      </p:sp>
      <p:sp>
        <p:nvSpPr>
          <p:cNvPr id="7" name="Espace réservé du texte 6">
            <a:extLst>
              <a:ext uri="{FF2B5EF4-FFF2-40B4-BE49-F238E27FC236}">
                <a16:creationId xmlns:a16="http://schemas.microsoft.com/office/drawing/2014/main" id="{578017FE-712E-4E95-B483-B700F1AA4B2A}"/>
              </a:ext>
            </a:extLst>
          </p:cNvPr>
          <p:cNvSpPr>
            <a:spLocks noGrp="1"/>
          </p:cNvSpPr>
          <p:nvPr>
            <p:ph type="body" sz="quarter" idx="3"/>
          </p:nvPr>
        </p:nvSpPr>
        <p:spPr>
          <a:xfrm>
            <a:off x="8846040" y="2103120"/>
            <a:ext cx="2185416" cy="365760"/>
          </a:xfrm>
        </p:spPr>
        <p:txBody>
          <a:bodyPr rtlCol="0">
            <a:normAutofit fontScale="77500" lnSpcReduction="20000"/>
          </a:bodyPr>
          <a:lstStyle/>
          <a:p>
            <a:pPr rtl="0"/>
            <a:r>
              <a:rPr lang="fr-FR" dirty="0"/>
              <a:t>Clustering hiérarchique</a:t>
            </a:r>
          </a:p>
        </p:txBody>
      </p:sp>
      <p:sp>
        <p:nvSpPr>
          <p:cNvPr id="34" name="Espace réservé du contenu 33">
            <a:extLst>
              <a:ext uri="{FF2B5EF4-FFF2-40B4-BE49-F238E27FC236}">
                <a16:creationId xmlns:a16="http://schemas.microsoft.com/office/drawing/2014/main" id="{213EBF44-0FC2-4FC4-AC05-BD5EB2F3CBF2}"/>
              </a:ext>
            </a:extLst>
          </p:cNvPr>
          <p:cNvSpPr>
            <a:spLocks noGrp="1"/>
          </p:cNvSpPr>
          <p:nvPr>
            <p:ph sz="quarter" idx="4"/>
          </p:nvPr>
        </p:nvSpPr>
        <p:spPr>
          <a:xfrm>
            <a:off x="8846040" y="2569464"/>
            <a:ext cx="2185416" cy="2916936"/>
          </a:xfrm>
        </p:spPr>
        <p:txBody>
          <a:bodyPr rtlCol="0">
            <a:normAutofit/>
          </a:bodyPr>
          <a:lstStyle/>
          <a:p>
            <a:pPr rtl="0"/>
            <a:r>
              <a:rPr lang="fr-FR" sz="1300" noProof="1"/>
              <a:t>Le clustering hiérarchique prenait beaucoup de temps à s’exécuter. </a:t>
            </a:r>
          </a:p>
          <a:p>
            <a:pPr rtl="0"/>
            <a:r>
              <a:rPr lang="fr-FR" sz="1300" noProof="1"/>
              <a:t>A un moment donné nous avons rencontré des problèmes de mémoire pour exécuter le script.</a:t>
            </a:r>
          </a:p>
          <a:p>
            <a:pPr rtl="0"/>
            <a:r>
              <a:rPr lang="fr-FR" sz="1300" noProof="1"/>
              <a:t>Nous avons donc décidé de l’exécuter avec un échantillon representatif. </a:t>
            </a:r>
          </a:p>
        </p:txBody>
      </p:sp>
      <p:sp>
        <p:nvSpPr>
          <p:cNvPr id="2" name="Espace réservé de la date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rtlCol="0"/>
          <a:lstStyle/>
          <a:p>
            <a:r>
              <a:rPr lang="fr-FR" dirty="0"/>
              <a:t>2022</a:t>
            </a:r>
          </a:p>
        </p:txBody>
      </p:sp>
      <p:sp>
        <p:nvSpPr>
          <p:cNvPr id="3" name="Espace réservé du pied de page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8" name="Espace réservé du numéro de diapositive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12</a:t>
            </a:fld>
            <a:endParaRPr lang="fr-FR" dirty="0"/>
          </a:p>
        </p:txBody>
      </p:sp>
    </p:spTree>
    <p:extLst>
      <p:ext uri="{BB962C8B-B14F-4D97-AF65-F5344CB8AC3E}">
        <p14:creationId xmlns:p14="http://schemas.microsoft.com/office/powerpoint/2010/main" val="415169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rtlCol="0">
            <a:normAutofit/>
          </a:bodyPr>
          <a:lstStyle/>
          <a:p>
            <a:pPr rtl="0"/>
            <a:r>
              <a:rPr lang="fr-FR" dirty="0" err="1"/>
              <a:t>Kmeans</a:t>
            </a:r>
            <a:r>
              <a:rPr lang="fr-FR" dirty="0"/>
              <a:t> et DBSCAN</a:t>
            </a:r>
          </a:p>
        </p:txBody>
      </p:sp>
      <p:sp>
        <p:nvSpPr>
          <p:cNvPr id="6" name="Espace réservé du contenu 5">
            <a:extLst>
              <a:ext uri="{FF2B5EF4-FFF2-40B4-BE49-F238E27FC236}">
                <a16:creationId xmlns:a16="http://schemas.microsoft.com/office/drawing/2014/main" id="{DD14AC8A-30D4-48E3-9B06-1BA6665623FE}"/>
              </a:ext>
            </a:extLst>
          </p:cNvPr>
          <p:cNvSpPr>
            <a:spLocks noGrp="1"/>
          </p:cNvSpPr>
          <p:nvPr>
            <p:ph type="body" idx="1"/>
          </p:nvPr>
        </p:nvSpPr>
        <p:spPr>
          <a:xfrm>
            <a:off x="1298448" y="2871216"/>
            <a:ext cx="2066544" cy="365760"/>
          </a:xfrm>
        </p:spPr>
        <p:txBody>
          <a:bodyPr rtlCol="0">
            <a:normAutofit/>
          </a:bodyPr>
          <a:lstStyle/>
          <a:p>
            <a:pPr rtl="0"/>
            <a:r>
              <a:rPr lang="fr-FR" dirty="0" err="1"/>
              <a:t>Kmeans</a:t>
            </a:r>
            <a:r>
              <a:rPr lang="fr-FR" dirty="0"/>
              <a:t> </a:t>
            </a:r>
          </a:p>
        </p:txBody>
      </p:sp>
      <p:sp>
        <p:nvSpPr>
          <p:cNvPr id="29" name="Espace réservé du contenu 28">
            <a:extLst>
              <a:ext uri="{FF2B5EF4-FFF2-40B4-BE49-F238E27FC236}">
                <a16:creationId xmlns:a16="http://schemas.microsoft.com/office/drawing/2014/main" id="{C8A25AC9-18C2-42FA-A68D-B954C9D267D0}"/>
              </a:ext>
            </a:extLst>
          </p:cNvPr>
          <p:cNvSpPr>
            <a:spLocks noGrp="1"/>
          </p:cNvSpPr>
          <p:nvPr>
            <p:ph sz="half" idx="2"/>
          </p:nvPr>
        </p:nvSpPr>
        <p:spPr>
          <a:xfrm>
            <a:off x="1298448" y="3337560"/>
            <a:ext cx="2066544" cy="2286000"/>
          </a:xfrm>
        </p:spPr>
        <p:txBody>
          <a:bodyPr rtlCol="0">
            <a:normAutofit/>
          </a:bodyPr>
          <a:lstStyle/>
          <a:p>
            <a:pPr rtl="0"/>
            <a:r>
              <a:rPr lang="fr-FR" dirty="0"/>
              <a:t>Nous avons implémenté le </a:t>
            </a:r>
            <a:r>
              <a:rPr lang="fr-FR" dirty="0" err="1"/>
              <a:t>Kmeans</a:t>
            </a:r>
            <a:r>
              <a:rPr lang="fr-FR" dirty="0"/>
              <a:t>.</a:t>
            </a:r>
          </a:p>
          <a:p>
            <a:pPr rtl="0"/>
            <a:endParaRPr lang="fr-FR" dirty="0"/>
          </a:p>
          <a:p>
            <a:pPr rtl="0"/>
            <a:r>
              <a:rPr lang="fr-FR" dirty="0"/>
              <a:t>Nous avons eu les différents clusters. </a:t>
            </a:r>
          </a:p>
        </p:txBody>
      </p:sp>
      <p:sp>
        <p:nvSpPr>
          <p:cNvPr id="7" name="Espace réservé du contenu 6">
            <a:extLst>
              <a:ext uri="{FF2B5EF4-FFF2-40B4-BE49-F238E27FC236}">
                <a16:creationId xmlns:a16="http://schemas.microsoft.com/office/drawing/2014/main" id="{53195A3A-AB97-47CF-84BB-C2ADAABA5934}"/>
              </a:ext>
            </a:extLst>
          </p:cNvPr>
          <p:cNvSpPr>
            <a:spLocks noGrp="1"/>
          </p:cNvSpPr>
          <p:nvPr>
            <p:ph type="body" sz="quarter" idx="3"/>
          </p:nvPr>
        </p:nvSpPr>
        <p:spPr>
          <a:xfrm>
            <a:off x="3685032" y="2871216"/>
            <a:ext cx="2066544" cy="365760"/>
          </a:xfrm>
        </p:spPr>
        <p:txBody>
          <a:bodyPr rtlCol="0"/>
          <a:lstStyle/>
          <a:p>
            <a:pPr rtl="0"/>
            <a:r>
              <a:rPr lang="fr-FR" dirty="0"/>
              <a:t>DBSCAN</a:t>
            </a:r>
          </a:p>
        </p:txBody>
      </p:sp>
      <p:sp>
        <p:nvSpPr>
          <p:cNvPr id="5" name="Espace réservé du contenu 4">
            <a:extLst>
              <a:ext uri="{FF2B5EF4-FFF2-40B4-BE49-F238E27FC236}">
                <a16:creationId xmlns:a16="http://schemas.microsoft.com/office/drawing/2014/main" id="{B646B65B-FC7E-41EC-97C2-063C6F0AAABE}"/>
              </a:ext>
            </a:extLst>
          </p:cNvPr>
          <p:cNvSpPr>
            <a:spLocks noGrp="1"/>
          </p:cNvSpPr>
          <p:nvPr>
            <p:ph sz="quarter" idx="4"/>
          </p:nvPr>
        </p:nvSpPr>
        <p:spPr>
          <a:xfrm>
            <a:off x="3685032" y="3337560"/>
            <a:ext cx="2066544" cy="2286000"/>
          </a:xfrm>
        </p:spPr>
        <p:txBody>
          <a:bodyPr rtlCol="0"/>
          <a:lstStyle/>
          <a:p>
            <a:pPr rtl="0"/>
            <a:r>
              <a:rPr lang="fr-FR" dirty="0"/>
              <a:t>DBSCAN sert aux données circulaires. </a:t>
            </a:r>
          </a:p>
          <a:p>
            <a:pPr rtl="0"/>
            <a:r>
              <a:rPr lang="fr-FR" dirty="0"/>
              <a:t>Ce n’est pas notre cas. </a:t>
            </a:r>
          </a:p>
          <a:p>
            <a:pPr rtl="0"/>
            <a:r>
              <a:rPr lang="fr-FR" dirty="0"/>
              <a:t>Nous avons choisi de ne pas l’implémenter. </a:t>
            </a:r>
          </a:p>
        </p:txBody>
      </p:sp>
      <p:pic>
        <p:nvPicPr>
          <p:cNvPr id="43" name="Espace réservé d’image 42" descr="Photo de deux hommes d’affaires dessinant un graphique&#10;">
            <a:extLst>
              <a:ext uri="{FF2B5EF4-FFF2-40B4-BE49-F238E27FC236}">
                <a16:creationId xmlns:a16="http://schemas.microsoft.com/office/drawing/2014/main" id="{9B6C9607-2FE7-4BA2-A78E-6122DAAD2E62}"/>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208776" y="1289304"/>
            <a:ext cx="4572000" cy="4334256"/>
          </a:xfrm>
        </p:spPr>
      </p:pic>
      <p:sp>
        <p:nvSpPr>
          <p:cNvPr id="36" name="Espace réservé de la date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rtlCol="0"/>
          <a:lstStyle/>
          <a:p>
            <a:r>
              <a:rPr lang="fr-FR" dirty="0"/>
              <a:t>2022</a:t>
            </a:r>
          </a:p>
        </p:txBody>
      </p:sp>
      <p:sp>
        <p:nvSpPr>
          <p:cNvPr id="37" name="Espace réservé du pied de page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38" name="Espace réservé du numéro de diapositive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13</a:t>
            </a:fld>
            <a:endParaRPr lang="fr-FR"/>
          </a:p>
        </p:txBody>
      </p:sp>
      <p:graphicFrame>
        <p:nvGraphicFramePr>
          <p:cNvPr id="3" name="Objet 2">
            <a:extLst>
              <a:ext uri="{FF2B5EF4-FFF2-40B4-BE49-F238E27FC236}">
                <a16:creationId xmlns:a16="http://schemas.microsoft.com/office/drawing/2014/main" id="{CEC5D713-D23D-3C98-7022-B65EBA3F9B69}"/>
              </a:ext>
            </a:extLst>
          </p:cNvPr>
          <p:cNvGraphicFramePr>
            <a:graphicFrameLocks noChangeAspect="1"/>
          </p:cNvGraphicFramePr>
          <p:nvPr>
            <p:extLst>
              <p:ext uri="{D42A27DB-BD31-4B8C-83A1-F6EECF244321}">
                <p14:modId xmlns:p14="http://schemas.microsoft.com/office/powerpoint/2010/main" val="905190318"/>
              </p:ext>
            </p:extLst>
          </p:nvPr>
        </p:nvGraphicFramePr>
        <p:xfrm>
          <a:off x="6870093" y="1985200"/>
          <a:ext cx="2963863" cy="2811463"/>
        </p:xfrm>
        <a:graphic>
          <a:graphicData uri="http://schemas.openxmlformats.org/presentationml/2006/ole">
            <mc:AlternateContent xmlns:mc="http://schemas.openxmlformats.org/markup-compatibility/2006">
              <mc:Choice xmlns:v="urn:schemas-microsoft-com:vml" Requires="v">
                <p:oleObj name="Bitmap Image" r:id="rId4" imgW="2964240" imgH="2811960" progId="PBrush">
                  <p:embed/>
                </p:oleObj>
              </mc:Choice>
              <mc:Fallback>
                <p:oleObj name="Bitmap Image" r:id="rId4" imgW="2964240" imgH="2811960" progId="PBrush">
                  <p:embed/>
                  <p:pic>
                    <p:nvPicPr>
                      <p:cNvPr id="0" name=""/>
                      <p:cNvPicPr/>
                      <p:nvPr/>
                    </p:nvPicPr>
                    <p:blipFill>
                      <a:blip r:embed="rId5"/>
                      <a:stretch>
                        <a:fillRect/>
                      </a:stretch>
                    </p:blipFill>
                    <p:spPr>
                      <a:xfrm>
                        <a:off x="6870093" y="1985200"/>
                        <a:ext cx="2963863" cy="2811463"/>
                      </a:xfrm>
                      <a:prstGeom prst="rect">
                        <a:avLst/>
                      </a:prstGeom>
                    </p:spPr>
                  </p:pic>
                </p:oleObj>
              </mc:Fallback>
            </mc:AlternateContent>
          </a:graphicData>
        </a:graphic>
      </p:graphicFrame>
    </p:spTree>
    <p:extLst>
      <p:ext uri="{BB962C8B-B14F-4D97-AF65-F5344CB8AC3E}">
        <p14:creationId xmlns:p14="http://schemas.microsoft.com/office/powerpoint/2010/main" val="159409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rtlCol="0">
            <a:normAutofit fontScale="90000"/>
          </a:bodyPr>
          <a:lstStyle/>
          <a:p>
            <a:pPr rtl="0"/>
            <a:r>
              <a:rPr lang="fr-FR" dirty="0" err="1"/>
              <a:t>Kmeans</a:t>
            </a:r>
            <a:r>
              <a:rPr lang="fr-FR" dirty="0"/>
              <a:t> sans les catégories</a:t>
            </a:r>
          </a:p>
        </p:txBody>
      </p:sp>
      <p:sp>
        <p:nvSpPr>
          <p:cNvPr id="3" name="Espace réservé de la date 2">
            <a:extLst>
              <a:ext uri="{FF2B5EF4-FFF2-40B4-BE49-F238E27FC236}">
                <a16:creationId xmlns:a16="http://schemas.microsoft.com/office/drawing/2014/main" id="{72ACEAC8-9981-4A69-A3CD-BABCCC4776C4}"/>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4" name="Espace réservé du pied de page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5" name="Espace réservé du numéro de diapositive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14</a:t>
            </a:fld>
            <a:endParaRPr lang="fr-FR" dirty="0"/>
          </a:p>
        </p:txBody>
      </p:sp>
      <p:graphicFrame>
        <p:nvGraphicFramePr>
          <p:cNvPr id="40" name="Espace réservé SmartArt 39" descr="Graphique SmartArt de charte organisationnelle">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147464570"/>
              </p:ext>
            </p:extLst>
          </p:nvPr>
        </p:nvGraphicFramePr>
        <p:xfrm>
          <a:off x="1077913" y="130175"/>
          <a:ext cx="3397250" cy="431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Objet 8">
            <a:extLst>
              <a:ext uri="{FF2B5EF4-FFF2-40B4-BE49-F238E27FC236}">
                <a16:creationId xmlns:a16="http://schemas.microsoft.com/office/drawing/2014/main" id="{3BEE585A-7464-A194-D17F-2B51BA60000F}"/>
              </a:ext>
            </a:extLst>
          </p:cNvPr>
          <p:cNvGraphicFramePr>
            <a:graphicFrameLocks noChangeAspect="1"/>
          </p:cNvGraphicFramePr>
          <p:nvPr>
            <p:extLst>
              <p:ext uri="{D42A27DB-BD31-4B8C-83A1-F6EECF244321}">
                <p14:modId xmlns:p14="http://schemas.microsoft.com/office/powerpoint/2010/main" val="159190137"/>
              </p:ext>
            </p:extLst>
          </p:nvPr>
        </p:nvGraphicFramePr>
        <p:xfrm>
          <a:off x="922337" y="3092450"/>
          <a:ext cx="5173663" cy="3375025"/>
        </p:xfrm>
        <a:graphic>
          <a:graphicData uri="http://schemas.openxmlformats.org/presentationml/2006/ole">
            <mc:AlternateContent xmlns:mc="http://schemas.openxmlformats.org/markup-compatibility/2006">
              <mc:Choice xmlns:v="urn:schemas-microsoft-com:vml" Requires="v">
                <p:oleObj name="Bitmap Image" r:id="rId8" imgW="5173920" imgH="3375720" progId="PBrush">
                  <p:embed/>
                </p:oleObj>
              </mc:Choice>
              <mc:Fallback>
                <p:oleObj name="Bitmap Image" r:id="rId8" imgW="5173920" imgH="3375720" progId="PBrush">
                  <p:embed/>
                  <p:pic>
                    <p:nvPicPr>
                      <p:cNvPr id="0" name=""/>
                      <p:cNvPicPr/>
                      <p:nvPr/>
                    </p:nvPicPr>
                    <p:blipFill>
                      <a:blip r:embed="rId9"/>
                      <a:stretch>
                        <a:fillRect/>
                      </a:stretch>
                    </p:blipFill>
                    <p:spPr>
                      <a:xfrm>
                        <a:off x="922337" y="3092450"/>
                        <a:ext cx="5173663" cy="3375025"/>
                      </a:xfrm>
                      <a:prstGeom prst="rect">
                        <a:avLst/>
                      </a:prstGeom>
                    </p:spPr>
                  </p:pic>
                </p:oleObj>
              </mc:Fallback>
            </mc:AlternateContent>
          </a:graphicData>
        </a:graphic>
      </p:graphicFrame>
      <p:graphicFrame>
        <p:nvGraphicFramePr>
          <p:cNvPr id="10" name="Objet 9">
            <a:extLst>
              <a:ext uri="{FF2B5EF4-FFF2-40B4-BE49-F238E27FC236}">
                <a16:creationId xmlns:a16="http://schemas.microsoft.com/office/drawing/2014/main" id="{20AE543F-1C50-6478-C64A-D40DE37DC02D}"/>
              </a:ext>
            </a:extLst>
          </p:cNvPr>
          <p:cNvGraphicFramePr>
            <a:graphicFrameLocks noChangeAspect="1"/>
          </p:cNvGraphicFramePr>
          <p:nvPr>
            <p:extLst>
              <p:ext uri="{D42A27DB-BD31-4B8C-83A1-F6EECF244321}">
                <p14:modId xmlns:p14="http://schemas.microsoft.com/office/powerpoint/2010/main" val="1379292564"/>
              </p:ext>
            </p:extLst>
          </p:nvPr>
        </p:nvGraphicFramePr>
        <p:xfrm>
          <a:off x="6843713" y="989012"/>
          <a:ext cx="4854575" cy="3459163"/>
        </p:xfrm>
        <a:graphic>
          <a:graphicData uri="http://schemas.openxmlformats.org/presentationml/2006/ole">
            <mc:AlternateContent xmlns:mc="http://schemas.openxmlformats.org/markup-compatibility/2006">
              <mc:Choice xmlns:v="urn:schemas-microsoft-com:vml" Requires="v">
                <p:oleObj name="Bitmap Image" r:id="rId10" imgW="4853880" imgH="3459600" progId="PBrush">
                  <p:embed/>
                </p:oleObj>
              </mc:Choice>
              <mc:Fallback>
                <p:oleObj name="Bitmap Image" r:id="rId10" imgW="4853880" imgH="3459600" progId="PBrush">
                  <p:embed/>
                  <p:pic>
                    <p:nvPicPr>
                      <p:cNvPr id="0" name=""/>
                      <p:cNvPicPr/>
                      <p:nvPr/>
                    </p:nvPicPr>
                    <p:blipFill>
                      <a:blip r:embed="rId11"/>
                      <a:stretch>
                        <a:fillRect/>
                      </a:stretch>
                    </p:blipFill>
                    <p:spPr>
                      <a:xfrm>
                        <a:off x="6843713" y="989012"/>
                        <a:ext cx="4854575" cy="3459163"/>
                      </a:xfrm>
                      <a:prstGeom prst="rect">
                        <a:avLst/>
                      </a:prstGeom>
                    </p:spPr>
                  </p:pic>
                </p:oleObj>
              </mc:Fallback>
            </mc:AlternateContent>
          </a:graphicData>
        </a:graphic>
      </p:graphicFrame>
    </p:spTree>
    <p:extLst>
      <p:ext uri="{BB962C8B-B14F-4D97-AF65-F5344CB8AC3E}">
        <p14:creationId xmlns:p14="http://schemas.microsoft.com/office/powerpoint/2010/main" val="345424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rtlCol="0">
            <a:normAutofit fontScale="90000"/>
          </a:bodyPr>
          <a:lstStyle/>
          <a:p>
            <a:pPr rtl="0"/>
            <a:r>
              <a:rPr lang="fr-FR" dirty="0" err="1"/>
              <a:t>Kmeans</a:t>
            </a:r>
            <a:r>
              <a:rPr lang="fr-FR" dirty="0"/>
              <a:t> sans les catégories</a:t>
            </a:r>
          </a:p>
        </p:txBody>
      </p:sp>
      <p:sp>
        <p:nvSpPr>
          <p:cNvPr id="3" name="Espace réservé de la date 2">
            <a:extLst>
              <a:ext uri="{FF2B5EF4-FFF2-40B4-BE49-F238E27FC236}">
                <a16:creationId xmlns:a16="http://schemas.microsoft.com/office/drawing/2014/main" id="{72ACEAC8-9981-4A69-A3CD-BABCCC4776C4}"/>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4" name="Espace réservé du pied de page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5" name="Espace réservé du numéro de diapositive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15</a:t>
            </a:fld>
            <a:endParaRPr lang="fr-FR" dirty="0"/>
          </a:p>
        </p:txBody>
      </p:sp>
      <p:graphicFrame>
        <p:nvGraphicFramePr>
          <p:cNvPr id="8" name="Objet 7">
            <a:extLst>
              <a:ext uri="{FF2B5EF4-FFF2-40B4-BE49-F238E27FC236}">
                <a16:creationId xmlns:a16="http://schemas.microsoft.com/office/drawing/2014/main" id="{4F45EC17-A73D-23B9-0637-A2AE4C021D50}"/>
              </a:ext>
            </a:extLst>
          </p:cNvPr>
          <p:cNvGraphicFramePr>
            <a:graphicFrameLocks noChangeAspect="1"/>
          </p:cNvGraphicFramePr>
          <p:nvPr>
            <p:extLst>
              <p:ext uri="{D42A27DB-BD31-4B8C-83A1-F6EECF244321}">
                <p14:modId xmlns:p14="http://schemas.microsoft.com/office/powerpoint/2010/main" val="2570245800"/>
              </p:ext>
            </p:extLst>
          </p:nvPr>
        </p:nvGraphicFramePr>
        <p:xfrm>
          <a:off x="3255963" y="1794668"/>
          <a:ext cx="4708525" cy="3268663"/>
        </p:xfrm>
        <a:graphic>
          <a:graphicData uri="http://schemas.openxmlformats.org/presentationml/2006/ole">
            <mc:AlternateContent xmlns:mc="http://schemas.openxmlformats.org/markup-compatibility/2006">
              <mc:Choice xmlns:v="urn:schemas-microsoft-com:vml" Requires="v">
                <p:oleObj name="Bitmap Image" r:id="rId3" imgW="4709160" imgH="3269160" progId="PBrush">
                  <p:embed/>
                </p:oleObj>
              </mc:Choice>
              <mc:Fallback>
                <p:oleObj name="Bitmap Image" r:id="rId3" imgW="4709160" imgH="3269160" progId="PBrush">
                  <p:embed/>
                  <p:pic>
                    <p:nvPicPr>
                      <p:cNvPr id="0" name=""/>
                      <p:cNvPicPr/>
                      <p:nvPr/>
                    </p:nvPicPr>
                    <p:blipFill>
                      <a:blip r:embed="rId4"/>
                      <a:stretch>
                        <a:fillRect/>
                      </a:stretch>
                    </p:blipFill>
                    <p:spPr>
                      <a:xfrm>
                        <a:off x="3255963" y="1794668"/>
                        <a:ext cx="4708525" cy="3268663"/>
                      </a:xfrm>
                      <a:prstGeom prst="rect">
                        <a:avLst/>
                      </a:prstGeom>
                    </p:spPr>
                  </p:pic>
                </p:oleObj>
              </mc:Fallback>
            </mc:AlternateContent>
          </a:graphicData>
        </a:graphic>
      </p:graphicFrame>
    </p:spTree>
    <p:extLst>
      <p:ext uri="{BB962C8B-B14F-4D97-AF65-F5344CB8AC3E}">
        <p14:creationId xmlns:p14="http://schemas.microsoft.com/office/powerpoint/2010/main" val="563133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rtlCol="0">
            <a:normAutofit fontScale="90000"/>
          </a:bodyPr>
          <a:lstStyle/>
          <a:p>
            <a:pPr rtl="0"/>
            <a:r>
              <a:rPr lang="fr-FR" dirty="0" err="1"/>
              <a:t>Kmeans</a:t>
            </a:r>
            <a:r>
              <a:rPr lang="fr-FR" dirty="0"/>
              <a:t> sans les catégories</a:t>
            </a:r>
          </a:p>
        </p:txBody>
      </p:sp>
      <p:sp>
        <p:nvSpPr>
          <p:cNvPr id="3" name="Espace réservé de la date 2">
            <a:extLst>
              <a:ext uri="{FF2B5EF4-FFF2-40B4-BE49-F238E27FC236}">
                <a16:creationId xmlns:a16="http://schemas.microsoft.com/office/drawing/2014/main" id="{72ACEAC8-9981-4A69-A3CD-BABCCC4776C4}"/>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4" name="Espace réservé du pied de page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5" name="Espace réservé du numéro de diapositive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16</a:t>
            </a:fld>
            <a:endParaRPr lang="fr-FR" dirty="0"/>
          </a:p>
        </p:txBody>
      </p:sp>
      <p:graphicFrame>
        <p:nvGraphicFramePr>
          <p:cNvPr id="6" name="Objet 5">
            <a:extLst>
              <a:ext uri="{FF2B5EF4-FFF2-40B4-BE49-F238E27FC236}">
                <a16:creationId xmlns:a16="http://schemas.microsoft.com/office/drawing/2014/main" id="{0F3546EE-7D80-545A-2D04-E1A106B3D462}"/>
              </a:ext>
            </a:extLst>
          </p:cNvPr>
          <p:cNvGraphicFramePr>
            <a:graphicFrameLocks noChangeAspect="1"/>
          </p:cNvGraphicFramePr>
          <p:nvPr>
            <p:extLst>
              <p:ext uri="{D42A27DB-BD31-4B8C-83A1-F6EECF244321}">
                <p14:modId xmlns:p14="http://schemas.microsoft.com/office/powerpoint/2010/main" val="1790628779"/>
              </p:ext>
            </p:extLst>
          </p:nvPr>
        </p:nvGraphicFramePr>
        <p:xfrm>
          <a:off x="1729581" y="1347109"/>
          <a:ext cx="8732838" cy="4549775"/>
        </p:xfrm>
        <a:graphic>
          <a:graphicData uri="http://schemas.openxmlformats.org/presentationml/2006/ole">
            <mc:AlternateContent xmlns:mc="http://schemas.openxmlformats.org/markup-compatibility/2006">
              <mc:Choice xmlns:v="urn:schemas-microsoft-com:vml" Requires="v">
                <p:oleObj name="Bitmap Image" r:id="rId3" imgW="8732520" imgH="4549320" progId="PBrush">
                  <p:embed/>
                </p:oleObj>
              </mc:Choice>
              <mc:Fallback>
                <p:oleObj name="Bitmap Image" r:id="rId3" imgW="8732520" imgH="4549320" progId="PBrush">
                  <p:embed/>
                  <p:pic>
                    <p:nvPicPr>
                      <p:cNvPr id="0" name=""/>
                      <p:cNvPicPr/>
                      <p:nvPr/>
                    </p:nvPicPr>
                    <p:blipFill>
                      <a:blip r:embed="rId4"/>
                      <a:stretch>
                        <a:fillRect/>
                      </a:stretch>
                    </p:blipFill>
                    <p:spPr>
                      <a:xfrm>
                        <a:off x="1729581" y="1347109"/>
                        <a:ext cx="8732838" cy="4549775"/>
                      </a:xfrm>
                      <a:prstGeom prst="rect">
                        <a:avLst/>
                      </a:prstGeom>
                    </p:spPr>
                  </p:pic>
                </p:oleObj>
              </mc:Fallback>
            </mc:AlternateContent>
          </a:graphicData>
        </a:graphic>
      </p:graphicFrame>
    </p:spTree>
    <p:extLst>
      <p:ext uri="{BB962C8B-B14F-4D97-AF65-F5344CB8AC3E}">
        <p14:creationId xmlns:p14="http://schemas.microsoft.com/office/powerpoint/2010/main" val="154081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AD2AE59-5630-4D5C-83A9-4CDEF4D7DCFB}"/>
              </a:ext>
            </a:extLst>
          </p:cNvPr>
          <p:cNvSpPr>
            <a:spLocks noGrp="1"/>
          </p:cNvSpPr>
          <p:nvPr>
            <p:ph type="title"/>
          </p:nvPr>
        </p:nvSpPr>
        <p:spPr>
          <a:xfrm>
            <a:off x="1600199" y="1371600"/>
            <a:ext cx="6753225" cy="640080"/>
          </a:xfrm>
        </p:spPr>
        <p:txBody>
          <a:bodyPr rtlCol="0">
            <a:noAutofit/>
          </a:bodyPr>
          <a:lstStyle/>
          <a:p>
            <a:pPr rtl="0"/>
            <a:r>
              <a:rPr lang="fr-FR" dirty="0"/>
              <a:t>Maintenance</a:t>
            </a:r>
          </a:p>
        </p:txBody>
      </p:sp>
      <p:sp>
        <p:nvSpPr>
          <p:cNvPr id="7" name="Espace réservé du texte 6">
            <a:extLst>
              <a:ext uri="{FF2B5EF4-FFF2-40B4-BE49-F238E27FC236}">
                <a16:creationId xmlns:a16="http://schemas.microsoft.com/office/drawing/2014/main" id="{578017FE-712E-4E95-B483-B700F1AA4B2A}"/>
              </a:ext>
            </a:extLst>
          </p:cNvPr>
          <p:cNvSpPr>
            <a:spLocks noGrp="1"/>
          </p:cNvSpPr>
          <p:nvPr>
            <p:ph type="body" sz="quarter" idx="3"/>
          </p:nvPr>
        </p:nvSpPr>
        <p:spPr>
          <a:xfrm>
            <a:off x="8153400" y="2080895"/>
            <a:ext cx="2185416" cy="365760"/>
          </a:xfrm>
        </p:spPr>
        <p:txBody>
          <a:bodyPr rtlCol="0">
            <a:normAutofit fontScale="85000" lnSpcReduction="10000"/>
          </a:bodyPr>
          <a:lstStyle/>
          <a:p>
            <a:pPr rtl="0"/>
            <a:r>
              <a:rPr lang="fr-FR" dirty="0"/>
              <a:t>Notebook maintenance</a:t>
            </a:r>
          </a:p>
        </p:txBody>
      </p:sp>
      <p:sp>
        <p:nvSpPr>
          <p:cNvPr id="34" name="Espace réservé du contenu 33">
            <a:extLst>
              <a:ext uri="{FF2B5EF4-FFF2-40B4-BE49-F238E27FC236}">
                <a16:creationId xmlns:a16="http://schemas.microsoft.com/office/drawing/2014/main" id="{213EBF44-0FC2-4FC4-AC05-BD5EB2F3CBF2}"/>
              </a:ext>
            </a:extLst>
          </p:cNvPr>
          <p:cNvSpPr>
            <a:spLocks noGrp="1"/>
          </p:cNvSpPr>
          <p:nvPr>
            <p:ph sz="quarter" idx="4"/>
          </p:nvPr>
        </p:nvSpPr>
        <p:spPr>
          <a:xfrm>
            <a:off x="8048371" y="2569464"/>
            <a:ext cx="2185416" cy="2916936"/>
          </a:xfrm>
        </p:spPr>
        <p:txBody>
          <a:bodyPr rtlCol="0">
            <a:normAutofit fontScale="77500" lnSpcReduction="20000"/>
          </a:bodyPr>
          <a:lstStyle/>
          <a:p>
            <a:pPr rtl="0"/>
            <a:r>
              <a:rPr lang="fr-FR" sz="1300" noProof="1"/>
              <a:t>On a la fonction make_dataset qui selectionne des variables, fait du featuring engineering et qui renvoie un dataframe.  </a:t>
            </a:r>
          </a:p>
          <a:p>
            <a:pPr rtl="0"/>
            <a:r>
              <a:rPr lang="fr-FR" sz="1300" noProof="1"/>
              <a:t>On supprime les nouvelles catégories et on calcule les scrores ARI. On les projette sur ce graphique. </a:t>
            </a:r>
          </a:p>
          <a:p>
            <a:pPr rtl="0"/>
            <a:r>
              <a:rPr lang="fr-FR" sz="1300" noProof="1"/>
              <a:t>Nous voyons qu’après six mois, les score ARI deviennent instables. </a:t>
            </a:r>
          </a:p>
        </p:txBody>
      </p:sp>
      <p:sp>
        <p:nvSpPr>
          <p:cNvPr id="2" name="Espace réservé de la date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rtlCol="0"/>
          <a:lstStyle/>
          <a:p>
            <a:r>
              <a:rPr lang="fr-FR" dirty="0"/>
              <a:t>2022</a:t>
            </a:r>
          </a:p>
        </p:txBody>
      </p:sp>
      <p:sp>
        <p:nvSpPr>
          <p:cNvPr id="3" name="Espace réservé du pied de page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8" name="Espace réservé du numéro de diapositive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17</a:t>
            </a:fld>
            <a:endParaRPr lang="fr-FR" dirty="0"/>
          </a:p>
        </p:txBody>
      </p:sp>
      <p:graphicFrame>
        <p:nvGraphicFramePr>
          <p:cNvPr id="11" name="Objet 10">
            <a:extLst>
              <a:ext uri="{FF2B5EF4-FFF2-40B4-BE49-F238E27FC236}">
                <a16:creationId xmlns:a16="http://schemas.microsoft.com/office/drawing/2014/main" id="{9CD5A7CC-1E64-82D4-C58C-981608960021}"/>
              </a:ext>
            </a:extLst>
          </p:cNvPr>
          <p:cNvGraphicFramePr>
            <a:graphicFrameLocks noChangeAspect="1"/>
          </p:cNvGraphicFramePr>
          <p:nvPr>
            <p:extLst>
              <p:ext uri="{D42A27DB-BD31-4B8C-83A1-F6EECF244321}">
                <p14:modId xmlns:p14="http://schemas.microsoft.com/office/powerpoint/2010/main" val="2352984145"/>
              </p:ext>
            </p:extLst>
          </p:nvPr>
        </p:nvGraphicFramePr>
        <p:xfrm>
          <a:off x="1447908" y="1943586"/>
          <a:ext cx="5870111" cy="3970831"/>
        </p:xfrm>
        <a:graphic>
          <a:graphicData uri="http://schemas.openxmlformats.org/presentationml/2006/ole">
            <mc:AlternateContent xmlns:mc="http://schemas.openxmlformats.org/markup-compatibility/2006">
              <mc:Choice xmlns:v="urn:schemas-microsoft-com:vml" Requires="v">
                <p:oleObj name="Bitmap Image" r:id="rId3" imgW="6545520" imgH="4427280" progId="PBrush">
                  <p:embed/>
                </p:oleObj>
              </mc:Choice>
              <mc:Fallback>
                <p:oleObj name="Bitmap Image" r:id="rId3" imgW="6545520" imgH="4427280" progId="PBrush">
                  <p:embed/>
                  <p:pic>
                    <p:nvPicPr>
                      <p:cNvPr id="0" name=""/>
                      <p:cNvPicPr/>
                      <p:nvPr/>
                    </p:nvPicPr>
                    <p:blipFill>
                      <a:blip r:embed="rId4"/>
                      <a:stretch>
                        <a:fillRect/>
                      </a:stretch>
                    </p:blipFill>
                    <p:spPr>
                      <a:xfrm>
                        <a:off x="1447908" y="1943586"/>
                        <a:ext cx="5870111" cy="3970831"/>
                      </a:xfrm>
                      <a:prstGeom prst="rect">
                        <a:avLst/>
                      </a:prstGeom>
                    </p:spPr>
                  </p:pic>
                </p:oleObj>
              </mc:Fallback>
            </mc:AlternateContent>
          </a:graphicData>
        </a:graphic>
      </p:graphicFrame>
    </p:spTree>
    <p:extLst>
      <p:ext uri="{BB962C8B-B14F-4D97-AF65-F5344CB8AC3E}">
        <p14:creationId xmlns:p14="http://schemas.microsoft.com/office/powerpoint/2010/main" val="992366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AD2AE59-5630-4D5C-83A9-4CDEF4D7DCFB}"/>
              </a:ext>
            </a:extLst>
          </p:cNvPr>
          <p:cNvSpPr>
            <a:spLocks noGrp="1"/>
          </p:cNvSpPr>
          <p:nvPr>
            <p:ph type="title"/>
          </p:nvPr>
        </p:nvSpPr>
        <p:spPr>
          <a:xfrm>
            <a:off x="1600199" y="1371600"/>
            <a:ext cx="6753225" cy="640080"/>
          </a:xfrm>
        </p:spPr>
        <p:txBody>
          <a:bodyPr rtlCol="0">
            <a:noAutofit/>
          </a:bodyPr>
          <a:lstStyle/>
          <a:p>
            <a:pPr rtl="0"/>
            <a:r>
              <a:rPr lang="fr-FR" dirty="0"/>
              <a:t>Conclusion </a:t>
            </a:r>
          </a:p>
        </p:txBody>
      </p:sp>
      <p:sp>
        <p:nvSpPr>
          <p:cNvPr id="34" name="Espace réservé du contenu 33">
            <a:extLst>
              <a:ext uri="{FF2B5EF4-FFF2-40B4-BE49-F238E27FC236}">
                <a16:creationId xmlns:a16="http://schemas.microsoft.com/office/drawing/2014/main" id="{213EBF44-0FC2-4FC4-AC05-BD5EB2F3CBF2}"/>
              </a:ext>
            </a:extLst>
          </p:cNvPr>
          <p:cNvSpPr>
            <a:spLocks noGrp="1"/>
          </p:cNvSpPr>
          <p:nvPr>
            <p:ph sz="quarter" idx="4"/>
          </p:nvPr>
        </p:nvSpPr>
        <p:spPr>
          <a:xfrm>
            <a:off x="8048371" y="2569464"/>
            <a:ext cx="2185416" cy="2916936"/>
          </a:xfrm>
        </p:spPr>
        <p:txBody>
          <a:bodyPr rtlCol="0">
            <a:normAutofit/>
          </a:bodyPr>
          <a:lstStyle/>
          <a:p>
            <a:pPr rtl="0"/>
            <a:r>
              <a:rPr lang="fr-FR" sz="1300" noProof="1"/>
              <a:t>En conclusion, il faut faire la maintenance tous les six mois. </a:t>
            </a:r>
          </a:p>
        </p:txBody>
      </p:sp>
      <p:sp>
        <p:nvSpPr>
          <p:cNvPr id="2" name="Espace réservé de la date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rtlCol="0"/>
          <a:lstStyle/>
          <a:p>
            <a:r>
              <a:rPr lang="fr-FR" dirty="0"/>
              <a:t>2022</a:t>
            </a:r>
          </a:p>
        </p:txBody>
      </p:sp>
      <p:sp>
        <p:nvSpPr>
          <p:cNvPr id="3" name="Espace réservé du pied de page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8" name="Espace réservé du numéro de diapositive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18</a:t>
            </a:fld>
            <a:endParaRPr lang="fr-FR" dirty="0"/>
          </a:p>
        </p:txBody>
      </p:sp>
      <p:graphicFrame>
        <p:nvGraphicFramePr>
          <p:cNvPr id="11" name="Objet 10">
            <a:extLst>
              <a:ext uri="{FF2B5EF4-FFF2-40B4-BE49-F238E27FC236}">
                <a16:creationId xmlns:a16="http://schemas.microsoft.com/office/drawing/2014/main" id="{9CD5A7CC-1E64-82D4-C58C-981608960021}"/>
              </a:ext>
            </a:extLst>
          </p:cNvPr>
          <p:cNvGraphicFramePr>
            <a:graphicFrameLocks noChangeAspect="1"/>
          </p:cNvGraphicFramePr>
          <p:nvPr>
            <p:extLst>
              <p:ext uri="{D42A27DB-BD31-4B8C-83A1-F6EECF244321}">
                <p14:modId xmlns:p14="http://schemas.microsoft.com/office/powerpoint/2010/main" val="1111752185"/>
              </p:ext>
            </p:extLst>
          </p:nvPr>
        </p:nvGraphicFramePr>
        <p:xfrm>
          <a:off x="1447908" y="1943586"/>
          <a:ext cx="5870111" cy="3970831"/>
        </p:xfrm>
        <a:graphic>
          <a:graphicData uri="http://schemas.openxmlformats.org/presentationml/2006/ole">
            <mc:AlternateContent xmlns:mc="http://schemas.openxmlformats.org/markup-compatibility/2006">
              <mc:Choice xmlns:v="urn:schemas-microsoft-com:vml" Requires="v">
                <p:oleObj name="Bitmap Image" r:id="rId3" imgW="6545520" imgH="4427280" progId="PBrush">
                  <p:embed/>
                </p:oleObj>
              </mc:Choice>
              <mc:Fallback>
                <p:oleObj name="Bitmap Image" r:id="rId3" imgW="6545520" imgH="4427280" progId="PBrush">
                  <p:embed/>
                  <p:pic>
                    <p:nvPicPr>
                      <p:cNvPr id="11" name="Objet 10">
                        <a:extLst>
                          <a:ext uri="{FF2B5EF4-FFF2-40B4-BE49-F238E27FC236}">
                            <a16:creationId xmlns:a16="http://schemas.microsoft.com/office/drawing/2014/main" id="{9CD5A7CC-1E64-82D4-C58C-981608960021}"/>
                          </a:ext>
                        </a:extLst>
                      </p:cNvPr>
                      <p:cNvPicPr/>
                      <p:nvPr/>
                    </p:nvPicPr>
                    <p:blipFill>
                      <a:blip r:embed="rId4"/>
                      <a:stretch>
                        <a:fillRect/>
                      </a:stretch>
                    </p:blipFill>
                    <p:spPr>
                      <a:xfrm>
                        <a:off x="1447908" y="1943586"/>
                        <a:ext cx="5870111" cy="3970831"/>
                      </a:xfrm>
                      <a:prstGeom prst="rect">
                        <a:avLst/>
                      </a:prstGeom>
                    </p:spPr>
                  </p:pic>
                </p:oleObj>
              </mc:Fallback>
            </mc:AlternateContent>
          </a:graphicData>
        </a:graphic>
      </p:graphicFrame>
    </p:spTree>
    <p:extLst>
      <p:ext uri="{BB962C8B-B14F-4D97-AF65-F5344CB8AC3E}">
        <p14:creationId xmlns:p14="http://schemas.microsoft.com/office/powerpoint/2010/main" val="1385876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rtlCol="0">
            <a:normAutofit/>
          </a:bodyPr>
          <a:lstStyle/>
          <a:p>
            <a:pPr rtl="0"/>
            <a:r>
              <a:rPr lang="fr-FR" dirty="0"/>
              <a:t>Merci</a:t>
            </a:r>
          </a:p>
        </p:txBody>
      </p:sp>
      <p:sp>
        <p:nvSpPr>
          <p:cNvPr id="3" name="Espace réservé du contenu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rtlCol="0"/>
          <a:lstStyle/>
          <a:p>
            <a:pPr rtl="0"/>
            <a:r>
              <a:rPr lang="fr-FR" dirty="0"/>
              <a:t>D’avoir suivi. </a:t>
            </a:r>
          </a:p>
        </p:txBody>
      </p:sp>
      <p:sp>
        <p:nvSpPr>
          <p:cNvPr id="4" name="Espace réservé de la date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rtlCol="0"/>
          <a:lstStyle/>
          <a:p>
            <a:r>
              <a:rPr lang="fr-FR" dirty="0"/>
              <a:t>2022</a:t>
            </a:r>
          </a:p>
        </p:txBody>
      </p:sp>
      <p:sp>
        <p:nvSpPr>
          <p:cNvPr id="5" name="Espace réservé du pied de page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6" name="Espace réservé du numéro de diapositive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19</a:t>
            </a:fld>
            <a:endParaRPr lang="fr-FR"/>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237964" cy="841248"/>
          </a:xfrm>
        </p:spPr>
        <p:txBody>
          <a:bodyPr rtlCol="0">
            <a:normAutofit fontScale="90000"/>
          </a:bodyPr>
          <a:lstStyle/>
          <a:p>
            <a:pPr rtl="0"/>
            <a:r>
              <a:rPr lang="fr-FR" dirty="0"/>
              <a:t>Plan de présentation</a:t>
            </a:r>
          </a:p>
        </p:txBody>
      </p:sp>
      <p:sp>
        <p:nvSpPr>
          <p:cNvPr id="3" name="Sous-titr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87368" cy="2667756"/>
          </a:xfrm>
        </p:spPr>
        <p:txBody>
          <a:bodyPr vert="horz" lIns="91440" tIns="45720" rIns="91440" bIns="45720" rtlCol="0" anchor="t">
            <a:normAutofit/>
          </a:bodyPr>
          <a:lstStyle/>
          <a:p>
            <a:pPr marL="285750" indent="-285750" rtl="0">
              <a:buFont typeface="Arial" panose="020B0604020202020204" pitchFamily="34" charset="0"/>
              <a:buChar char="•"/>
            </a:pPr>
            <a:r>
              <a:rPr lang="fr-FR" dirty="0"/>
              <a:t>CONTEXTE</a:t>
            </a:r>
          </a:p>
          <a:p>
            <a:pPr marL="285750" indent="-285750" rtl="0">
              <a:buFont typeface="Arial" panose="020B0604020202020204" pitchFamily="34" charset="0"/>
              <a:buChar char="•"/>
            </a:pPr>
            <a:r>
              <a:rPr lang="fr-FR" dirty="0"/>
              <a:t>ANALYSE EXPLORATOIRE</a:t>
            </a:r>
          </a:p>
          <a:p>
            <a:pPr marL="285750" indent="-285750" rtl="0">
              <a:buFont typeface="Arial" panose="020B0604020202020204" pitchFamily="34" charset="0"/>
              <a:buChar char="•"/>
            </a:pPr>
            <a:r>
              <a:rPr lang="fr-FR" dirty="0"/>
              <a:t>MODELISATION</a:t>
            </a:r>
          </a:p>
          <a:p>
            <a:pPr marL="285750" indent="-285750" rtl="0">
              <a:buFont typeface="Arial" panose="020B0604020202020204" pitchFamily="34" charset="0"/>
              <a:buChar char="•"/>
            </a:pPr>
            <a:r>
              <a:rPr lang="fr-FR" dirty="0"/>
              <a:t>MAINTENANCE</a:t>
            </a:r>
          </a:p>
          <a:p>
            <a:pPr marL="285750" indent="-285750" rtl="0">
              <a:buFont typeface="Arial" panose="020B0604020202020204" pitchFamily="34" charset="0"/>
              <a:buChar char="•"/>
            </a:pPr>
            <a:r>
              <a:rPr lang="fr-FR" dirty="0"/>
              <a:t>CONLUSION</a:t>
            </a:r>
          </a:p>
        </p:txBody>
      </p:sp>
      <p:pic>
        <p:nvPicPr>
          <p:cNvPr id="17" name="Espace réservé d’image 16" descr="Membre de l’équipe&#10;">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099048" y="777240"/>
            <a:ext cx="5184648" cy="5303520"/>
          </a:xfrm>
        </p:spPr>
      </p:pic>
      <p:sp>
        <p:nvSpPr>
          <p:cNvPr id="6" name="Espace réservé de la date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5" name="Espace réservé du pied de page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4" name="Espace réservé du numéro de diapositive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fr-FR" smtClean="0"/>
              <a:pPr/>
              <a:t>2</a:t>
            </a:fld>
            <a:endParaRPr lang="fr-FR"/>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rtlCol="0"/>
          <a:lstStyle/>
          <a:p>
            <a:pPr rtl="0"/>
            <a:r>
              <a:rPr lang="fr-FR" dirty="0"/>
              <a:t>Contexte</a:t>
            </a:r>
          </a:p>
        </p:txBody>
      </p:sp>
      <p:sp>
        <p:nvSpPr>
          <p:cNvPr id="8" name="Espace réservé du texte 7">
            <a:extLst>
              <a:ext uri="{FF2B5EF4-FFF2-40B4-BE49-F238E27FC236}">
                <a16:creationId xmlns:a16="http://schemas.microsoft.com/office/drawing/2014/main" id="{DF46CE38-1E0F-4E8B-92C5-39AA77E52443}"/>
              </a:ext>
            </a:extLst>
          </p:cNvPr>
          <p:cNvSpPr>
            <a:spLocks noGrp="1"/>
          </p:cNvSpPr>
          <p:nvPr>
            <p:ph type="body" sz="quarter" idx="19"/>
          </p:nvPr>
        </p:nvSpPr>
        <p:spPr>
          <a:xfrm>
            <a:off x="838200" y="5249545"/>
            <a:ext cx="2103438" cy="274320"/>
          </a:xfrm>
        </p:spPr>
        <p:txBody>
          <a:bodyPr rtlCol="0"/>
          <a:lstStyle/>
          <a:p>
            <a:pPr rtl="0"/>
            <a:r>
              <a:rPr lang="fr-FR" dirty="0"/>
              <a:t>La problématique</a:t>
            </a:r>
          </a:p>
        </p:txBody>
      </p:sp>
      <p:sp>
        <p:nvSpPr>
          <p:cNvPr id="18" name="Espace réservé du texte 17">
            <a:extLst>
              <a:ext uri="{FF2B5EF4-FFF2-40B4-BE49-F238E27FC236}">
                <a16:creationId xmlns:a16="http://schemas.microsoft.com/office/drawing/2014/main" id="{C233B739-EA91-40DC-B361-7B22D9E5992D}"/>
              </a:ext>
            </a:extLst>
          </p:cNvPr>
          <p:cNvSpPr>
            <a:spLocks noGrp="1"/>
          </p:cNvSpPr>
          <p:nvPr>
            <p:ph type="body" sz="quarter" idx="21"/>
          </p:nvPr>
        </p:nvSpPr>
        <p:spPr>
          <a:xfrm>
            <a:off x="5151532" y="5220948"/>
            <a:ext cx="2103438" cy="274320"/>
          </a:xfrm>
        </p:spPr>
        <p:txBody>
          <a:bodyPr rtlCol="0"/>
          <a:lstStyle/>
          <a:p>
            <a:pPr rtl="0"/>
            <a:r>
              <a:rPr lang="fr-FR" dirty="0"/>
              <a:t>La mission </a:t>
            </a:r>
          </a:p>
        </p:txBody>
      </p:sp>
      <p:sp>
        <p:nvSpPr>
          <p:cNvPr id="20" name="Espace réservé du texte 19">
            <a:extLst>
              <a:ext uri="{FF2B5EF4-FFF2-40B4-BE49-F238E27FC236}">
                <a16:creationId xmlns:a16="http://schemas.microsoft.com/office/drawing/2014/main" id="{940EF05F-D143-4A4E-A3CF-65E5CF2A0B8A}"/>
              </a:ext>
            </a:extLst>
          </p:cNvPr>
          <p:cNvSpPr>
            <a:spLocks noGrp="1"/>
          </p:cNvSpPr>
          <p:nvPr>
            <p:ph type="body" sz="quarter" idx="23"/>
          </p:nvPr>
        </p:nvSpPr>
        <p:spPr>
          <a:xfrm>
            <a:off x="9250362" y="5112385"/>
            <a:ext cx="2103438" cy="274320"/>
          </a:xfrm>
        </p:spPr>
        <p:txBody>
          <a:bodyPr rtlCol="0"/>
          <a:lstStyle/>
          <a:p>
            <a:pPr rtl="0"/>
            <a:r>
              <a:rPr lang="fr-FR" dirty="0"/>
              <a:t>Le jeu de données</a:t>
            </a:r>
          </a:p>
        </p:txBody>
      </p:sp>
      <p:sp>
        <p:nvSpPr>
          <p:cNvPr id="3" name="Espace réservé de la date 2">
            <a:extLst>
              <a:ext uri="{FF2B5EF4-FFF2-40B4-BE49-F238E27FC236}">
                <a16:creationId xmlns:a16="http://schemas.microsoft.com/office/drawing/2014/main" id="{F39FF936-8D81-42BA-AE11-83A5B33666F3}"/>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4" name="Espace réservé du pied de page 3">
            <a:extLst>
              <a:ext uri="{FF2B5EF4-FFF2-40B4-BE49-F238E27FC236}">
                <a16:creationId xmlns:a16="http://schemas.microsoft.com/office/drawing/2014/main" id="{2EEB76C5-C47C-4947-B895-9BBB7C93F508}"/>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5" name="Espace réservé du numéro de diapositive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3</a:t>
            </a:fld>
            <a:endParaRPr lang="fr-FR"/>
          </a:p>
        </p:txBody>
      </p:sp>
      <p:pic>
        <p:nvPicPr>
          <p:cNvPr id="10" name="Espace réservé pour une image  9">
            <a:extLst>
              <a:ext uri="{FF2B5EF4-FFF2-40B4-BE49-F238E27FC236}">
                <a16:creationId xmlns:a16="http://schemas.microsoft.com/office/drawing/2014/main" id="{240BB00A-86AC-378E-1907-E74BC86BB082}"/>
              </a:ext>
            </a:extLst>
          </p:cNvPr>
          <p:cNvPicPr>
            <a:picLocks noGrp="1" noChangeAspect="1"/>
          </p:cNvPicPr>
          <p:nvPr>
            <p:ph type="pic" sz="quarter" idx="15"/>
          </p:nvPr>
        </p:nvPicPr>
        <p:blipFill>
          <a:blip r:embed="rId3"/>
          <a:srcRect l="32575" r="32575"/>
          <a:stretch>
            <a:fillRect/>
          </a:stretch>
        </p:blipFill>
        <p:spPr/>
      </p:pic>
      <p:pic>
        <p:nvPicPr>
          <p:cNvPr id="14" name="Espace réservé pour une image  13">
            <a:extLst>
              <a:ext uri="{FF2B5EF4-FFF2-40B4-BE49-F238E27FC236}">
                <a16:creationId xmlns:a16="http://schemas.microsoft.com/office/drawing/2014/main" id="{9202787F-1B3B-5B2F-5398-7CB9FC8449A0}"/>
              </a:ext>
            </a:extLst>
          </p:cNvPr>
          <p:cNvPicPr>
            <a:picLocks noGrp="1" noChangeAspect="1"/>
          </p:cNvPicPr>
          <p:nvPr>
            <p:ph type="pic" sz="quarter" idx="16"/>
          </p:nvPr>
        </p:nvPicPr>
        <p:blipFill>
          <a:blip r:embed="rId4"/>
          <a:srcRect l="26290" r="26290"/>
          <a:stretch>
            <a:fillRect/>
          </a:stretch>
        </p:blipFill>
        <p:spPr>
          <a:xfrm>
            <a:off x="5151532" y="1933870"/>
            <a:ext cx="2103120" cy="3017520"/>
          </a:xfrm>
        </p:spPr>
      </p:pic>
      <p:pic>
        <p:nvPicPr>
          <p:cNvPr id="25" name="Espace réservé pour une image  24">
            <a:extLst>
              <a:ext uri="{FF2B5EF4-FFF2-40B4-BE49-F238E27FC236}">
                <a16:creationId xmlns:a16="http://schemas.microsoft.com/office/drawing/2014/main" id="{F33CCC3A-86A2-E631-7B6C-30E8414683D0}"/>
              </a:ext>
            </a:extLst>
          </p:cNvPr>
          <p:cNvPicPr>
            <a:picLocks noGrp="1" noChangeAspect="1"/>
          </p:cNvPicPr>
          <p:nvPr>
            <p:ph type="pic" sz="quarter" idx="17"/>
          </p:nvPr>
        </p:nvPicPr>
        <p:blipFill>
          <a:blip r:embed="rId5"/>
          <a:srcRect l="32575" r="32575"/>
          <a:stretch>
            <a:fillRect/>
          </a:stretch>
        </p:blipFill>
        <p:spPr>
          <a:xfrm>
            <a:off x="9250680" y="1920240"/>
            <a:ext cx="2103120" cy="3017520"/>
          </a:xfrm>
        </p:spPr>
      </p:pic>
    </p:spTree>
    <p:extLst>
      <p:ext uri="{BB962C8B-B14F-4D97-AF65-F5344CB8AC3E}">
        <p14:creationId xmlns:p14="http://schemas.microsoft.com/office/powerpoint/2010/main" val="426886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rtlCol="0"/>
          <a:lstStyle/>
          <a:p>
            <a:pPr rtl="0"/>
            <a:r>
              <a:rPr lang="fr-FR" dirty="0"/>
              <a:t>Analyse exploratoire</a:t>
            </a:r>
          </a:p>
        </p:txBody>
      </p:sp>
      <p:sp>
        <p:nvSpPr>
          <p:cNvPr id="8" name="Espace réservé du texte 7">
            <a:extLst>
              <a:ext uri="{FF2B5EF4-FFF2-40B4-BE49-F238E27FC236}">
                <a16:creationId xmlns:a16="http://schemas.microsoft.com/office/drawing/2014/main" id="{DF46CE38-1E0F-4E8B-92C5-39AA77E52443}"/>
              </a:ext>
            </a:extLst>
          </p:cNvPr>
          <p:cNvSpPr>
            <a:spLocks noGrp="1"/>
          </p:cNvSpPr>
          <p:nvPr>
            <p:ph type="body" sz="quarter" idx="19"/>
          </p:nvPr>
        </p:nvSpPr>
        <p:spPr>
          <a:xfrm>
            <a:off x="838200" y="5249545"/>
            <a:ext cx="2103438" cy="274320"/>
          </a:xfrm>
        </p:spPr>
        <p:txBody>
          <a:bodyPr rtlCol="0"/>
          <a:lstStyle/>
          <a:p>
            <a:pPr rtl="0"/>
            <a:r>
              <a:rPr lang="fr-FR" dirty="0"/>
              <a:t>Importation des données</a:t>
            </a:r>
          </a:p>
        </p:txBody>
      </p:sp>
      <p:sp>
        <p:nvSpPr>
          <p:cNvPr id="18" name="Espace réservé du texte 17">
            <a:extLst>
              <a:ext uri="{FF2B5EF4-FFF2-40B4-BE49-F238E27FC236}">
                <a16:creationId xmlns:a16="http://schemas.microsoft.com/office/drawing/2014/main" id="{C233B739-EA91-40DC-B361-7B22D9E5992D}"/>
              </a:ext>
            </a:extLst>
          </p:cNvPr>
          <p:cNvSpPr>
            <a:spLocks noGrp="1"/>
          </p:cNvSpPr>
          <p:nvPr>
            <p:ph type="body" sz="quarter" idx="21"/>
          </p:nvPr>
        </p:nvSpPr>
        <p:spPr>
          <a:xfrm>
            <a:off x="5151532" y="5220948"/>
            <a:ext cx="2103438" cy="274320"/>
          </a:xfrm>
        </p:spPr>
        <p:txBody>
          <a:bodyPr rtlCol="0"/>
          <a:lstStyle/>
          <a:p>
            <a:pPr rtl="0"/>
            <a:r>
              <a:rPr lang="fr-FR" dirty="0"/>
              <a:t>Jointure des fichiers</a:t>
            </a:r>
          </a:p>
        </p:txBody>
      </p:sp>
      <p:sp>
        <p:nvSpPr>
          <p:cNvPr id="3" name="Espace réservé de la date 2">
            <a:extLst>
              <a:ext uri="{FF2B5EF4-FFF2-40B4-BE49-F238E27FC236}">
                <a16:creationId xmlns:a16="http://schemas.microsoft.com/office/drawing/2014/main" id="{F39FF936-8D81-42BA-AE11-83A5B33666F3}"/>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4" name="Espace réservé du pied de page 3">
            <a:extLst>
              <a:ext uri="{FF2B5EF4-FFF2-40B4-BE49-F238E27FC236}">
                <a16:creationId xmlns:a16="http://schemas.microsoft.com/office/drawing/2014/main" id="{2EEB76C5-C47C-4947-B895-9BBB7C93F508}"/>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5" name="Espace réservé du numéro de diapositive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4</a:t>
            </a:fld>
            <a:endParaRPr lang="fr-FR"/>
          </a:p>
        </p:txBody>
      </p:sp>
      <p:pic>
        <p:nvPicPr>
          <p:cNvPr id="22" name="Espace réservé pour une image  21">
            <a:extLst>
              <a:ext uri="{FF2B5EF4-FFF2-40B4-BE49-F238E27FC236}">
                <a16:creationId xmlns:a16="http://schemas.microsoft.com/office/drawing/2014/main" id="{E1A62904-997C-F484-C2D9-E99A525272F7}"/>
              </a:ext>
            </a:extLst>
          </p:cNvPr>
          <p:cNvPicPr>
            <a:picLocks noGrp="1" noChangeAspect="1"/>
          </p:cNvPicPr>
          <p:nvPr>
            <p:ph type="pic" sz="quarter" idx="15"/>
          </p:nvPr>
        </p:nvPicPr>
        <p:blipFill>
          <a:blip r:embed="rId3"/>
          <a:srcRect l="11567" r="11567"/>
          <a:stretch>
            <a:fillRect/>
          </a:stretch>
        </p:blipFill>
        <p:spPr/>
      </p:pic>
      <p:pic>
        <p:nvPicPr>
          <p:cNvPr id="27" name="Espace réservé pour une image  26">
            <a:extLst>
              <a:ext uri="{FF2B5EF4-FFF2-40B4-BE49-F238E27FC236}">
                <a16:creationId xmlns:a16="http://schemas.microsoft.com/office/drawing/2014/main" id="{145E3E6E-5B2C-685D-C4C2-075DABFE0ED2}"/>
              </a:ext>
            </a:extLst>
          </p:cNvPr>
          <p:cNvPicPr preferRelativeResize="0">
            <a:picLocks noGrp="1"/>
          </p:cNvPicPr>
          <p:nvPr>
            <p:ph type="pic" sz="quarter" idx="16"/>
          </p:nvPr>
        </p:nvPicPr>
        <p:blipFill>
          <a:blip r:embed="rId4"/>
          <a:srcRect l="29090" r="29090"/>
          <a:stretch>
            <a:fillRect/>
          </a:stretch>
        </p:blipFill>
        <p:spPr>
          <a:xfrm>
            <a:off x="5151536" y="1975104"/>
            <a:ext cx="2103120" cy="3017520"/>
          </a:xfrm>
        </p:spPr>
      </p:pic>
      <p:sp>
        <p:nvSpPr>
          <p:cNvPr id="28" name="ZoneTexte 27">
            <a:extLst>
              <a:ext uri="{FF2B5EF4-FFF2-40B4-BE49-F238E27FC236}">
                <a16:creationId xmlns:a16="http://schemas.microsoft.com/office/drawing/2014/main" id="{53F82D72-2278-7286-ECE2-EE0D31E976D7}"/>
              </a:ext>
            </a:extLst>
          </p:cNvPr>
          <p:cNvSpPr txBox="1"/>
          <p:nvPr/>
        </p:nvSpPr>
        <p:spPr>
          <a:xfrm>
            <a:off x="7734300" y="3083609"/>
            <a:ext cx="4305300" cy="646331"/>
          </a:xfrm>
          <a:prstGeom prst="rect">
            <a:avLst/>
          </a:prstGeom>
          <a:noFill/>
        </p:spPr>
        <p:txBody>
          <a:bodyPr wrap="square" rtlCol="0">
            <a:spAutoFit/>
          </a:bodyPr>
          <a:lstStyle/>
          <a:p>
            <a:r>
              <a:rPr lang="fr-FR" dirty="0"/>
              <a:t>data contient 116 576 individus et 40 colonnes ou variables.  </a:t>
            </a:r>
          </a:p>
        </p:txBody>
      </p:sp>
    </p:spTree>
    <p:extLst>
      <p:ext uri="{BB962C8B-B14F-4D97-AF65-F5344CB8AC3E}">
        <p14:creationId xmlns:p14="http://schemas.microsoft.com/office/powerpoint/2010/main" val="2434499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fr-FR" dirty="0"/>
              <a:t>Nettoyage des données</a:t>
            </a:r>
          </a:p>
        </p:txBody>
      </p:sp>
      <p:sp>
        <p:nvSpPr>
          <p:cNvPr id="3" name="Espace réservé du contenu 2">
            <a:extLst>
              <a:ext uri="{FF2B5EF4-FFF2-40B4-BE49-F238E27FC236}">
                <a16:creationId xmlns:a16="http://schemas.microsoft.com/office/drawing/2014/main" id="{D4A2EB3F-4D60-451F-8F45-7D6654D2FCD9}"/>
              </a:ext>
            </a:extLst>
          </p:cNvPr>
          <p:cNvSpPr>
            <a:spLocks noGrp="1"/>
          </p:cNvSpPr>
          <p:nvPr>
            <p:ph idx="1"/>
          </p:nvPr>
        </p:nvSpPr>
        <p:spPr>
          <a:xfrm>
            <a:off x="1353312" y="3548340"/>
            <a:ext cx="2743200" cy="2286000"/>
          </a:xfrm>
        </p:spPr>
        <p:txBody>
          <a:bodyPr vert="horz" lIns="91440" tIns="45720" rIns="91440" bIns="45720" rtlCol="0" anchor="t">
            <a:normAutofit/>
          </a:bodyPr>
          <a:lstStyle/>
          <a:p>
            <a:pPr rtl="0"/>
            <a:r>
              <a:rPr lang="fr-FR" dirty="0"/>
              <a:t>On supprime les colonnes inutiles qui ont plus de 50% de nuls.</a:t>
            </a:r>
          </a:p>
          <a:p>
            <a:pPr rtl="0"/>
            <a:r>
              <a:rPr lang="fr-FR" dirty="0"/>
              <a:t>On regarde variables par variables pour examiner celle qu’on garde ou pas. </a:t>
            </a:r>
          </a:p>
          <a:p>
            <a:pPr rtl="0"/>
            <a:endParaRPr lang="fr-FR" dirty="0"/>
          </a:p>
        </p:txBody>
      </p:sp>
      <p:sp>
        <p:nvSpPr>
          <p:cNvPr id="12" name="Espace réservé du contenu 11">
            <a:extLst>
              <a:ext uri="{FF2B5EF4-FFF2-40B4-BE49-F238E27FC236}">
                <a16:creationId xmlns:a16="http://schemas.microsoft.com/office/drawing/2014/main" id="{9E1D7404-44B2-41E5-9B1C-26216EB1EC6C}"/>
              </a:ext>
            </a:extLst>
          </p:cNvPr>
          <p:cNvSpPr>
            <a:spLocks noGrp="1"/>
          </p:cNvSpPr>
          <p:nvPr>
            <p:ph idx="15"/>
          </p:nvPr>
        </p:nvSpPr>
        <p:spPr>
          <a:xfrm>
            <a:off x="4759452" y="3548340"/>
            <a:ext cx="2743200" cy="2286000"/>
          </a:xfrm>
        </p:spPr>
        <p:txBody>
          <a:bodyPr rtlCol="0"/>
          <a:lstStyle/>
          <a:p>
            <a:pPr rtl="0"/>
            <a:r>
              <a:rPr lang="fr-FR" dirty="0"/>
              <a:t>D’après nos projections, les tendances du marché continueront à croître, ce qui offre une opportunité d’extension de la portée commerciale dans la région.</a:t>
            </a:r>
          </a:p>
        </p:txBody>
      </p:sp>
      <p:sp>
        <p:nvSpPr>
          <p:cNvPr id="13" name="Espace réservé du contenu 12">
            <a:extLst>
              <a:ext uri="{FF2B5EF4-FFF2-40B4-BE49-F238E27FC236}">
                <a16:creationId xmlns:a16="http://schemas.microsoft.com/office/drawing/2014/main" id="{391CD11A-AD36-4E45-855A-2546C295CEBC}"/>
              </a:ext>
            </a:extLst>
          </p:cNvPr>
          <p:cNvSpPr>
            <a:spLocks noGrp="1"/>
          </p:cNvSpPr>
          <p:nvPr>
            <p:ph idx="16"/>
          </p:nvPr>
        </p:nvSpPr>
        <p:spPr>
          <a:xfrm>
            <a:off x="8165592" y="3548340"/>
            <a:ext cx="2743200" cy="2286000"/>
          </a:xfrm>
        </p:spPr>
        <p:txBody>
          <a:bodyPr rtlCol="0"/>
          <a:lstStyle/>
          <a:p>
            <a:pPr rtl="0"/>
            <a:r>
              <a:rPr lang="fr-FR" dirty="0"/>
              <a:t>Nous calculons le délai de livraison et nous nettoyons les valeurs manquantes. </a:t>
            </a:r>
          </a:p>
          <a:p>
            <a:pPr rtl="0"/>
            <a:endParaRPr lang="fr-FR" dirty="0"/>
          </a:p>
        </p:txBody>
      </p:sp>
      <p:sp>
        <p:nvSpPr>
          <p:cNvPr id="4" name="Espace réservé de la date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5" name="Espace réservé du pied de page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7" name="Espace réservé du numéro de diapositive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5</a:t>
            </a:fld>
            <a:endParaRPr lang="fr-FR"/>
          </a:p>
        </p:txBody>
      </p:sp>
      <p:pic>
        <p:nvPicPr>
          <p:cNvPr id="25" name="Graphique 24" descr="Contour d’outils">
            <a:extLst>
              <a:ext uri="{FF2B5EF4-FFF2-40B4-BE49-F238E27FC236}">
                <a16:creationId xmlns:a16="http://schemas.microsoft.com/office/drawing/2014/main" id="{7E436211-2D54-47AE-BB55-F32290DDB59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58390" y="2705418"/>
            <a:ext cx="731520" cy="731520"/>
          </a:xfrm>
          <a:prstGeom prst="rect">
            <a:avLst/>
          </a:prstGeom>
        </p:spPr>
      </p:pic>
      <p:pic>
        <p:nvPicPr>
          <p:cNvPr id="27" name="Graphisme 26" descr="Contour d’un histogramme avec tendance à la hausse">
            <a:extLst>
              <a:ext uri="{FF2B5EF4-FFF2-40B4-BE49-F238E27FC236}">
                <a16:creationId xmlns:a16="http://schemas.microsoft.com/office/drawing/2014/main" id="{64F99BBE-1996-4227-A4DE-D13CD35149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65292" y="2727326"/>
            <a:ext cx="731520" cy="731520"/>
          </a:xfrm>
          <a:prstGeom prst="rect">
            <a:avLst/>
          </a:prstGeom>
        </p:spPr>
      </p:pic>
      <p:pic>
        <p:nvPicPr>
          <p:cNvPr id="29" name="Graphisme 28" descr="Contour d’argent">
            <a:extLst>
              <a:ext uri="{FF2B5EF4-FFF2-40B4-BE49-F238E27FC236}">
                <a16:creationId xmlns:a16="http://schemas.microsoft.com/office/drawing/2014/main" id="{2EE071B9-4843-404F-95CC-3894A5FAD61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171940" y="2739633"/>
            <a:ext cx="731520" cy="731520"/>
          </a:xfrm>
          <a:prstGeom prst="rect">
            <a:avLst/>
          </a:prstGeom>
        </p:spPr>
      </p:pic>
      <p:graphicFrame>
        <p:nvGraphicFramePr>
          <p:cNvPr id="6" name="Objet 5">
            <a:extLst>
              <a:ext uri="{FF2B5EF4-FFF2-40B4-BE49-F238E27FC236}">
                <a16:creationId xmlns:a16="http://schemas.microsoft.com/office/drawing/2014/main" id="{C6B5C131-9253-2230-4799-131DE60ACEAE}"/>
              </a:ext>
            </a:extLst>
          </p:cNvPr>
          <p:cNvGraphicFramePr>
            <a:graphicFrameLocks noChangeAspect="1"/>
          </p:cNvGraphicFramePr>
          <p:nvPr>
            <p:extLst>
              <p:ext uri="{D42A27DB-BD31-4B8C-83A1-F6EECF244321}">
                <p14:modId xmlns:p14="http://schemas.microsoft.com/office/powerpoint/2010/main" val="3961907609"/>
              </p:ext>
            </p:extLst>
          </p:nvPr>
        </p:nvGraphicFramePr>
        <p:xfrm>
          <a:off x="4038600" y="2065553"/>
          <a:ext cx="4307966" cy="3609266"/>
        </p:xfrm>
        <a:graphic>
          <a:graphicData uri="http://schemas.openxmlformats.org/presentationml/2006/ole">
            <mc:AlternateContent xmlns:mc="http://schemas.openxmlformats.org/markup-compatibility/2006">
              <mc:Choice xmlns:v="urn:schemas-microsoft-com:vml" Requires="v">
                <p:oleObj name="Bitmap Image" r:id="rId9" imgW="5021640" imgH="4206240" progId="PBrush">
                  <p:embed/>
                </p:oleObj>
              </mc:Choice>
              <mc:Fallback>
                <p:oleObj name="Bitmap Image" r:id="rId9" imgW="5021640" imgH="4206240" progId="PBrush">
                  <p:embed/>
                  <p:pic>
                    <p:nvPicPr>
                      <p:cNvPr id="0" name=""/>
                      <p:cNvPicPr/>
                      <p:nvPr/>
                    </p:nvPicPr>
                    <p:blipFill>
                      <a:blip r:embed="rId10"/>
                      <a:stretch>
                        <a:fillRect/>
                      </a:stretch>
                    </p:blipFill>
                    <p:spPr>
                      <a:xfrm>
                        <a:off x="4038600" y="2065553"/>
                        <a:ext cx="4307966" cy="3609266"/>
                      </a:xfrm>
                      <a:prstGeom prst="rect">
                        <a:avLst/>
                      </a:prstGeom>
                    </p:spPr>
                  </p:pic>
                </p:oleObj>
              </mc:Fallback>
            </mc:AlternateContent>
          </a:graphicData>
        </a:graphic>
      </p:graphicFrame>
      <p:sp>
        <p:nvSpPr>
          <p:cNvPr id="8" name="ZoneTexte 7">
            <a:extLst>
              <a:ext uri="{FF2B5EF4-FFF2-40B4-BE49-F238E27FC236}">
                <a16:creationId xmlns:a16="http://schemas.microsoft.com/office/drawing/2014/main" id="{EF529A66-0208-8A77-3840-2BB773CF0D7C}"/>
              </a:ext>
            </a:extLst>
          </p:cNvPr>
          <p:cNvSpPr txBox="1"/>
          <p:nvPr/>
        </p:nvSpPr>
        <p:spPr>
          <a:xfrm>
            <a:off x="4238625" y="5674819"/>
            <a:ext cx="4107941" cy="307777"/>
          </a:xfrm>
          <a:prstGeom prst="rect">
            <a:avLst/>
          </a:prstGeom>
          <a:noFill/>
        </p:spPr>
        <p:txBody>
          <a:bodyPr wrap="square" rtlCol="0">
            <a:spAutoFit/>
          </a:bodyPr>
          <a:lstStyle/>
          <a:p>
            <a:r>
              <a:rPr lang="fr-FR" sz="1400" dirty="0"/>
              <a:t>           La représentation des états des clients. </a:t>
            </a:r>
          </a:p>
        </p:txBody>
      </p:sp>
    </p:spTree>
    <p:extLst>
      <p:ext uri="{BB962C8B-B14F-4D97-AF65-F5344CB8AC3E}">
        <p14:creationId xmlns:p14="http://schemas.microsoft.com/office/powerpoint/2010/main" val="315389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rtlCol="0">
            <a:normAutofit fontScale="90000"/>
          </a:bodyPr>
          <a:lstStyle/>
          <a:p>
            <a:pPr rtl="0"/>
            <a:r>
              <a:rPr lang="fr-FR" dirty="0"/>
              <a:t>Matrice de corrélations</a:t>
            </a:r>
          </a:p>
        </p:txBody>
      </p:sp>
      <p:sp>
        <p:nvSpPr>
          <p:cNvPr id="3" name="Espace réservé de la date 2">
            <a:extLst>
              <a:ext uri="{FF2B5EF4-FFF2-40B4-BE49-F238E27FC236}">
                <a16:creationId xmlns:a16="http://schemas.microsoft.com/office/drawing/2014/main" id="{72ACEAC8-9981-4A69-A3CD-BABCCC4776C4}"/>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4" name="Espace réservé du pied de page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5" name="Espace réservé du numéro de diapositive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6</a:t>
            </a:fld>
            <a:endParaRPr lang="fr-FR" dirty="0"/>
          </a:p>
        </p:txBody>
      </p:sp>
      <p:graphicFrame>
        <p:nvGraphicFramePr>
          <p:cNvPr id="40" name="Espace réservé SmartArt 39" descr="Graphique SmartArt de charte organisationnelle">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4260916264"/>
              </p:ext>
            </p:extLst>
          </p:nvPr>
        </p:nvGraphicFramePr>
        <p:xfrm>
          <a:off x="1087438" y="2038350"/>
          <a:ext cx="3397250" cy="431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Objet 5">
            <a:extLst>
              <a:ext uri="{FF2B5EF4-FFF2-40B4-BE49-F238E27FC236}">
                <a16:creationId xmlns:a16="http://schemas.microsoft.com/office/drawing/2014/main" id="{4E1F2C83-1521-DD8A-88C0-F4F7F5C44E08}"/>
              </a:ext>
            </a:extLst>
          </p:cNvPr>
          <p:cNvGraphicFramePr>
            <a:graphicFrameLocks noChangeAspect="1"/>
          </p:cNvGraphicFramePr>
          <p:nvPr>
            <p:extLst>
              <p:ext uri="{D42A27DB-BD31-4B8C-83A1-F6EECF244321}">
                <p14:modId xmlns:p14="http://schemas.microsoft.com/office/powerpoint/2010/main" val="3975963310"/>
              </p:ext>
            </p:extLst>
          </p:nvPr>
        </p:nvGraphicFramePr>
        <p:xfrm>
          <a:off x="4941888" y="1503363"/>
          <a:ext cx="4860925" cy="4343400"/>
        </p:xfrm>
        <a:graphic>
          <a:graphicData uri="http://schemas.openxmlformats.org/presentationml/2006/ole">
            <mc:AlternateContent xmlns:mc="http://schemas.openxmlformats.org/markup-compatibility/2006">
              <mc:Choice xmlns:v="urn:schemas-microsoft-com:vml" Requires="v">
                <p:oleObj name="Bitmap Image" r:id="rId8" imgW="4861440" imgH="4343400" progId="PBrush">
                  <p:embed/>
                </p:oleObj>
              </mc:Choice>
              <mc:Fallback>
                <p:oleObj name="Bitmap Image" r:id="rId8" imgW="4861440" imgH="4343400" progId="PBrush">
                  <p:embed/>
                  <p:pic>
                    <p:nvPicPr>
                      <p:cNvPr id="0" name=""/>
                      <p:cNvPicPr/>
                      <p:nvPr/>
                    </p:nvPicPr>
                    <p:blipFill>
                      <a:blip r:embed="rId9"/>
                      <a:stretch>
                        <a:fillRect/>
                      </a:stretch>
                    </p:blipFill>
                    <p:spPr>
                      <a:xfrm>
                        <a:off x="4941888" y="1503363"/>
                        <a:ext cx="4860925" cy="4343400"/>
                      </a:xfrm>
                      <a:prstGeom prst="rect">
                        <a:avLst/>
                      </a:prstGeom>
                    </p:spPr>
                  </p:pic>
                </p:oleObj>
              </mc:Fallback>
            </mc:AlternateContent>
          </a:graphicData>
        </a:graphic>
      </p:graphicFrame>
    </p:spTree>
    <p:extLst>
      <p:ext uri="{BB962C8B-B14F-4D97-AF65-F5344CB8AC3E}">
        <p14:creationId xmlns:p14="http://schemas.microsoft.com/office/powerpoint/2010/main" val="319776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fr-FR" dirty="0" err="1"/>
              <a:t>Featuring</a:t>
            </a:r>
            <a:r>
              <a:rPr lang="fr-FR" dirty="0"/>
              <a:t> engineering</a:t>
            </a:r>
          </a:p>
        </p:txBody>
      </p:sp>
      <p:sp>
        <p:nvSpPr>
          <p:cNvPr id="40" name="Espace réservé du contenu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fr-FR" dirty="0"/>
              <a:t>Calcul de l’heure, du mois de l’année de la commande </a:t>
            </a:r>
          </a:p>
        </p:txBody>
      </p:sp>
      <p:sp>
        <p:nvSpPr>
          <p:cNvPr id="38" name="Espace réservé du contenu 3">
            <a:extLst>
              <a:ext uri="{FF2B5EF4-FFF2-40B4-BE49-F238E27FC236}">
                <a16:creationId xmlns:a16="http://schemas.microsoft.com/office/drawing/2014/main" id="{032280DC-AEF9-204E-A92B-A433E91E435C}"/>
              </a:ext>
            </a:extLst>
          </p:cNvPr>
          <p:cNvSpPr>
            <a:spLocks noGrp="1"/>
          </p:cNvSpPr>
          <p:nvPr>
            <p:ph idx="1"/>
          </p:nvPr>
        </p:nvSpPr>
        <p:spPr>
          <a:xfrm>
            <a:off x="1657182" y="2875500"/>
            <a:ext cx="4114800" cy="731520"/>
          </a:xfrm>
        </p:spPr>
        <p:txBody>
          <a:bodyPr vert="horz" lIns="91440" tIns="45720" rIns="91440" bIns="45720" rtlCol="0" anchor="t">
            <a:normAutofit/>
          </a:bodyPr>
          <a:lstStyle/>
          <a:p>
            <a:pPr rtl="0"/>
            <a:r>
              <a:rPr lang="fr-FR" sz="1300" dirty="0"/>
              <a:t>On peut voir les heures creuses, le mois où il y a le plus d’achat et les années où il y a plus d’achats. </a:t>
            </a:r>
          </a:p>
        </p:txBody>
      </p:sp>
      <p:sp>
        <p:nvSpPr>
          <p:cNvPr id="3" name="Espace réservé de la date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6" name="Espace réservé du pied de page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7" name="Espace réservé du numéro de diapositive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7</a:t>
            </a:fld>
            <a:endParaRPr lang="fr-FR"/>
          </a:p>
        </p:txBody>
      </p:sp>
      <p:graphicFrame>
        <p:nvGraphicFramePr>
          <p:cNvPr id="20" name="Objet 19">
            <a:extLst>
              <a:ext uri="{FF2B5EF4-FFF2-40B4-BE49-F238E27FC236}">
                <a16:creationId xmlns:a16="http://schemas.microsoft.com/office/drawing/2014/main" id="{CD063D05-A5D9-8F96-3505-02A859384675}"/>
              </a:ext>
            </a:extLst>
          </p:cNvPr>
          <p:cNvGraphicFramePr>
            <a:graphicFrameLocks noChangeAspect="1"/>
          </p:cNvGraphicFramePr>
          <p:nvPr>
            <p:extLst>
              <p:ext uri="{D42A27DB-BD31-4B8C-83A1-F6EECF244321}">
                <p14:modId xmlns:p14="http://schemas.microsoft.com/office/powerpoint/2010/main" val="2154467958"/>
              </p:ext>
            </p:extLst>
          </p:nvPr>
        </p:nvGraphicFramePr>
        <p:xfrm>
          <a:off x="1498601" y="3495784"/>
          <a:ext cx="3473450" cy="2425924"/>
        </p:xfrm>
        <a:graphic>
          <a:graphicData uri="http://schemas.openxmlformats.org/presentationml/2006/ole">
            <mc:AlternateContent xmlns:mc="http://schemas.openxmlformats.org/markup-compatibility/2006">
              <mc:Choice xmlns:v="urn:schemas-microsoft-com:vml" Requires="v">
                <p:oleObj name="Bitmap Image" r:id="rId3" imgW="3916800" imgH="2735640" progId="PBrush">
                  <p:embed/>
                </p:oleObj>
              </mc:Choice>
              <mc:Fallback>
                <p:oleObj name="Bitmap Image" r:id="rId3" imgW="3916800" imgH="2735640" progId="PBrush">
                  <p:embed/>
                  <p:pic>
                    <p:nvPicPr>
                      <p:cNvPr id="0" name=""/>
                      <p:cNvPicPr/>
                      <p:nvPr/>
                    </p:nvPicPr>
                    <p:blipFill>
                      <a:blip r:embed="rId4"/>
                      <a:stretch>
                        <a:fillRect/>
                      </a:stretch>
                    </p:blipFill>
                    <p:spPr>
                      <a:xfrm>
                        <a:off x="1498601" y="3495784"/>
                        <a:ext cx="3473450" cy="2425924"/>
                      </a:xfrm>
                      <a:prstGeom prst="rect">
                        <a:avLst/>
                      </a:prstGeom>
                    </p:spPr>
                  </p:pic>
                </p:oleObj>
              </mc:Fallback>
            </mc:AlternateContent>
          </a:graphicData>
        </a:graphic>
      </p:graphicFrame>
      <p:graphicFrame>
        <p:nvGraphicFramePr>
          <p:cNvPr id="21" name="Objet 20">
            <a:extLst>
              <a:ext uri="{FF2B5EF4-FFF2-40B4-BE49-F238E27FC236}">
                <a16:creationId xmlns:a16="http://schemas.microsoft.com/office/drawing/2014/main" id="{FD66B2DD-16FF-31D8-EE3A-30C578D8FC8E}"/>
              </a:ext>
            </a:extLst>
          </p:cNvPr>
          <p:cNvGraphicFramePr>
            <a:graphicFrameLocks noChangeAspect="1"/>
          </p:cNvGraphicFramePr>
          <p:nvPr>
            <p:extLst>
              <p:ext uri="{D42A27DB-BD31-4B8C-83A1-F6EECF244321}">
                <p14:modId xmlns:p14="http://schemas.microsoft.com/office/powerpoint/2010/main" val="3126774352"/>
              </p:ext>
            </p:extLst>
          </p:nvPr>
        </p:nvGraphicFramePr>
        <p:xfrm>
          <a:off x="6096000" y="2065553"/>
          <a:ext cx="2834482" cy="1811342"/>
        </p:xfrm>
        <a:graphic>
          <a:graphicData uri="http://schemas.openxmlformats.org/presentationml/2006/ole">
            <mc:AlternateContent xmlns:mc="http://schemas.openxmlformats.org/markup-compatibility/2006">
              <mc:Choice xmlns:v="urn:schemas-microsoft-com:vml" Requires="v">
                <p:oleObj name="Bitmap Image" r:id="rId5" imgW="3726360" imgH="2758320" progId="PBrush">
                  <p:embed/>
                </p:oleObj>
              </mc:Choice>
              <mc:Fallback>
                <p:oleObj name="Bitmap Image" r:id="rId5" imgW="3726360" imgH="2758320" progId="PBrush">
                  <p:embed/>
                  <p:pic>
                    <p:nvPicPr>
                      <p:cNvPr id="0" name=""/>
                      <p:cNvPicPr/>
                      <p:nvPr/>
                    </p:nvPicPr>
                    <p:blipFill>
                      <a:blip r:embed="rId6"/>
                      <a:stretch>
                        <a:fillRect/>
                      </a:stretch>
                    </p:blipFill>
                    <p:spPr>
                      <a:xfrm>
                        <a:off x="6096000" y="2065553"/>
                        <a:ext cx="2834482" cy="1811342"/>
                      </a:xfrm>
                      <a:prstGeom prst="rect">
                        <a:avLst/>
                      </a:prstGeom>
                    </p:spPr>
                  </p:pic>
                </p:oleObj>
              </mc:Fallback>
            </mc:AlternateContent>
          </a:graphicData>
        </a:graphic>
      </p:graphicFrame>
      <p:graphicFrame>
        <p:nvGraphicFramePr>
          <p:cNvPr id="22" name="Objet 21">
            <a:extLst>
              <a:ext uri="{FF2B5EF4-FFF2-40B4-BE49-F238E27FC236}">
                <a16:creationId xmlns:a16="http://schemas.microsoft.com/office/drawing/2014/main" id="{212B0DEF-B024-0880-83D5-CE01F8ACAB6B}"/>
              </a:ext>
            </a:extLst>
          </p:cNvPr>
          <p:cNvGraphicFramePr>
            <a:graphicFrameLocks noChangeAspect="1"/>
          </p:cNvGraphicFramePr>
          <p:nvPr>
            <p:extLst>
              <p:ext uri="{D42A27DB-BD31-4B8C-83A1-F6EECF244321}">
                <p14:modId xmlns:p14="http://schemas.microsoft.com/office/powerpoint/2010/main" val="2420959503"/>
              </p:ext>
            </p:extLst>
          </p:nvPr>
        </p:nvGraphicFramePr>
        <p:xfrm>
          <a:off x="6090842" y="4011016"/>
          <a:ext cx="2834482" cy="2054706"/>
        </p:xfrm>
        <a:graphic>
          <a:graphicData uri="http://schemas.openxmlformats.org/presentationml/2006/ole">
            <mc:AlternateContent xmlns:mc="http://schemas.openxmlformats.org/markup-compatibility/2006">
              <mc:Choice xmlns:v="urn:schemas-microsoft-com:vml" Requires="v">
                <p:oleObj name="Bitmap Image" r:id="rId7" imgW="3825360" imgH="2773800" progId="PBrush">
                  <p:embed/>
                </p:oleObj>
              </mc:Choice>
              <mc:Fallback>
                <p:oleObj name="Bitmap Image" r:id="rId7" imgW="3825360" imgH="2773800" progId="PBrush">
                  <p:embed/>
                  <p:pic>
                    <p:nvPicPr>
                      <p:cNvPr id="0" name=""/>
                      <p:cNvPicPr/>
                      <p:nvPr/>
                    </p:nvPicPr>
                    <p:blipFill>
                      <a:blip r:embed="rId8"/>
                      <a:stretch>
                        <a:fillRect/>
                      </a:stretch>
                    </p:blipFill>
                    <p:spPr>
                      <a:xfrm>
                        <a:off x="6090842" y="4011016"/>
                        <a:ext cx="2834482" cy="2054706"/>
                      </a:xfrm>
                      <a:prstGeom prst="rect">
                        <a:avLst/>
                      </a:prstGeom>
                    </p:spPr>
                  </p:pic>
                </p:oleObj>
              </mc:Fallback>
            </mc:AlternateContent>
          </a:graphicData>
        </a:graphic>
      </p:graphicFrame>
    </p:spTree>
    <p:extLst>
      <p:ext uri="{BB962C8B-B14F-4D97-AF65-F5344CB8AC3E}">
        <p14:creationId xmlns:p14="http://schemas.microsoft.com/office/powerpoint/2010/main" val="51704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fr-FR" dirty="0" err="1"/>
              <a:t>Featuring</a:t>
            </a:r>
            <a:r>
              <a:rPr lang="fr-FR" dirty="0"/>
              <a:t> engineering</a:t>
            </a:r>
          </a:p>
        </p:txBody>
      </p:sp>
      <p:sp>
        <p:nvSpPr>
          <p:cNvPr id="40" name="Espace réservé du contenu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fr-FR" dirty="0"/>
              <a:t>Calcul du score moyen</a:t>
            </a:r>
          </a:p>
        </p:txBody>
      </p:sp>
      <p:sp>
        <p:nvSpPr>
          <p:cNvPr id="38" name="Espace réservé du contenu 3">
            <a:extLst>
              <a:ext uri="{FF2B5EF4-FFF2-40B4-BE49-F238E27FC236}">
                <a16:creationId xmlns:a16="http://schemas.microsoft.com/office/drawing/2014/main" id="{032280DC-AEF9-204E-A92B-A433E91E435C}"/>
              </a:ext>
            </a:extLst>
          </p:cNvPr>
          <p:cNvSpPr>
            <a:spLocks noGrp="1"/>
          </p:cNvSpPr>
          <p:nvPr>
            <p:ph idx="1"/>
          </p:nvPr>
        </p:nvSpPr>
        <p:spPr>
          <a:xfrm>
            <a:off x="1657182" y="2875500"/>
            <a:ext cx="4114800" cy="731520"/>
          </a:xfrm>
        </p:spPr>
        <p:txBody>
          <a:bodyPr vert="horz" lIns="91440" tIns="45720" rIns="91440" bIns="45720" rtlCol="0" anchor="t">
            <a:normAutofit/>
          </a:bodyPr>
          <a:lstStyle/>
          <a:p>
            <a:pPr rtl="0"/>
            <a:r>
              <a:rPr lang="fr-FR" sz="1300" dirty="0"/>
              <a:t>4,082513207413821</a:t>
            </a:r>
          </a:p>
        </p:txBody>
      </p:sp>
      <p:sp>
        <p:nvSpPr>
          <p:cNvPr id="43" name="Espace réservé du contenu 31">
            <a:extLst>
              <a:ext uri="{FF2B5EF4-FFF2-40B4-BE49-F238E27FC236}">
                <a16:creationId xmlns:a16="http://schemas.microsoft.com/office/drawing/2014/main" id="{FFD777EC-E653-DE40-A635-99F5A0B723DE}"/>
              </a:ext>
            </a:extLst>
          </p:cNvPr>
          <p:cNvSpPr>
            <a:spLocks noGrp="1"/>
          </p:cNvSpPr>
          <p:nvPr>
            <p:ph idx="19"/>
          </p:nvPr>
        </p:nvSpPr>
        <p:spPr>
          <a:xfrm>
            <a:off x="1672390" y="3323563"/>
            <a:ext cx="4114800" cy="274320"/>
          </a:xfrm>
        </p:spPr>
        <p:txBody>
          <a:bodyPr rtlCol="0"/>
          <a:lstStyle/>
          <a:p>
            <a:pPr rtl="0"/>
            <a:r>
              <a:rPr lang="fr-FR" dirty="0"/>
              <a:t>Le montant total dépensé par client</a:t>
            </a:r>
          </a:p>
        </p:txBody>
      </p:sp>
      <p:sp>
        <p:nvSpPr>
          <p:cNvPr id="42" name="Espace réservé du contenu 30">
            <a:extLst>
              <a:ext uri="{FF2B5EF4-FFF2-40B4-BE49-F238E27FC236}">
                <a16:creationId xmlns:a16="http://schemas.microsoft.com/office/drawing/2014/main" id="{F040CB1D-0082-0741-910A-688CA7131529}"/>
              </a:ext>
            </a:extLst>
          </p:cNvPr>
          <p:cNvSpPr>
            <a:spLocks noGrp="1"/>
          </p:cNvSpPr>
          <p:nvPr>
            <p:ph idx="18"/>
          </p:nvPr>
        </p:nvSpPr>
        <p:spPr>
          <a:xfrm>
            <a:off x="1672391" y="3684624"/>
            <a:ext cx="4747628" cy="1120245"/>
          </a:xfrm>
        </p:spPr>
        <p:txBody>
          <a:bodyPr rtlCol="0">
            <a:normAutofit/>
          </a:bodyPr>
          <a:lstStyle/>
          <a:p>
            <a:pPr rtl="0"/>
            <a:r>
              <a:rPr lang="fr-FR" sz="1300" dirty="0"/>
              <a:t>Grâce à la fonction .</a:t>
            </a:r>
            <a:r>
              <a:rPr lang="fr-FR" sz="1300" dirty="0" err="1"/>
              <a:t>agg</a:t>
            </a:r>
            <a:r>
              <a:rPr lang="fr-FR" sz="1300" dirty="0"/>
              <a:t>, on calcule différentes variables pour un seul consommateur. Par exemple le prix total dépensé, la somme des frais de port, la moyenne de son score…</a:t>
            </a:r>
          </a:p>
        </p:txBody>
      </p:sp>
      <p:sp>
        <p:nvSpPr>
          <p:cNvPr id="45" name="Espace réservé du contenu 33">
            <a:extLst>
              <a:ext uri="{FF2B5EF4-FFF2-40B4-BE49-F238E27FC236}">
                <a16:creationId xmlns:a16="http://schemas.microsoft.com/office/drawing/2014/main" id="{C911C704-AC3A-3B4A-818C-F79DBA6526F6}"/>
              </a:ext>
            </a:extLst>
          </p:cNvPr>
          <p:cNvSpPr>
            <a:spLocks noGrp="1"/>
          </p:cNvSpPr>
          <p:nvPr>
            <p:ph idx="21"/>
          </p:nvPr>
        </p:nvSpPr>
        <p:spPr>
          <a:xfrm>
            <a:off x="1657183" y="4737597"/>
            <a:ext cx="4762836" cy="365124"/>
          </a:xfrm>
        </p:spPr>
        <p:txBody>
          <a:bodyPr rtlCol="0"/>
          <a:lstStyle/>
          <a:p>
            <a:pPr rtl="0"/>
            <a:r>
              <a:rPr lang="fr-FR" dirty="0"/>
              <a:t>Le montant total dépensé par client par ville. </a:t>
            </a:r>
          </a:p>
        </p:txBody>
      </p:sp>
      <p:sp>
        <p:nvSpPr>
          <p:cNvPr id="44" name="Espace réservé du contenu 32">
            <a:extLst>
              <a:ext uri="{FF2B5EF4-FFF2-40B4-BE49-F238E27FC236}">
                <a16:creationId xmlns:a16="http://schemas.microsoft.com/office/drawing/2014/main" id="{F52A6075-6FBF-5D4F-8457-C7E43D8C6DE0}"/>
              </a:ext>
            </a:extLst>
          </p:cNvPr>
          <p:cNvSpPr>
            <a:spLocks noGrp="1"/>
          </p:cNvSpPr>
          <p:nvPr>
            <p:ph idx="20"/>
          </p:nvPr>
        </p:nvSpPr>
        <p:spPr>
          <a:xfrm>
            <a:off x="1657182" y="5033152"/>
            <a:ext cx="4747628" cy="996946"/>
          </a:xfrm>
        </p:spPr>
        <p:txBody>
          <a:bodyPr rtlCol="0">
            <a:normAutofit fontScale="92500"/>
          </a:bodyPr>
          <a:lstStyle/>
          <a:p>
            <a:pPr rtl="0"/>
            <a:r>
              <a:rPr lang="fr-FR" sz="1300" dirty="0"/>
              <a:t>Nous calculons </a:t>
            </a:r>
            <a:r>
              <a:rPr lang="fr-FR" sz="1300"/>
              <a:t>ce que </a:t>
            </a:r>
            <a:r>
              <a:rPr lang="fr-FR" sz="1300" dirty="0"/>
              <a:t>chaque client à dépensé par ville. Cela nous permet de voir si la répartition par ville est égale. Dans ce cas on aurait pas besoin de calculer la distance. Mais ce n’est pas le cas. </a:t>
            </a:r>
          </a:p>
          <a:p>
            <a:pPr rtl="0"/>
            <a:endParaRPr lang="fr-FR" sz="1300" dirty="0"/>
          </a:p>
        </p:txBody>
      </p:sp>
      <p:sp>
        <p:nvSpPr>
          <p:cNvPr id="3" name="Espace réservé de la date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6" name="Espace réservé du pied de page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7" name="Espace réservé du numéro de diapositive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8</a:t>
            </a:fld>
            <a:endParaRPr lang="fr-FR"/>
          </a:p>
        </p:txBody>
      </p:sp>
      <p:graphicFrame>
        <p:nvGraphicFramePr>
          <p:cNvPr id="12" name="Objet 11">
            <a:extLst>
              <a:ext uri="{FF2B5EF4-FFF2-40B4-BE49-F238E27FC236}">
                <a16:creationId xmlns:a16="http://schemas.microsoft.com/office/drawing/2014/main" id="{16C5D3E6-F548-1B4A-5237-7B5620C965BD}"/>
              </a:ext>
            </a:extLst>
          </p:cNvPr>
          <p:cNvGraphicFramePr>
            <a:graphicFrameLocks noChangeAspect="1"/>
          </p:cNvGraphicFramePr>
          <p:nvPr>
            <p:extLst>
              <p:ext uri="{D42A27DB-BD31-4B8C-83A1-F6EECF244321}">
                <p14:modId xmlns:p14="http://schemas.microsoft.com/office/powerpoint/2010/main" val="2636845771"/>
              </p:ext>
            </p:extLst>
          </p:nvPr>
        </p:nvGraphicFramePr>
        <p:xfrm>
          <a:off x="7136606" y="1962151"/>
          <a:ext cx="2947987" cy="1905000"/>
        </p:xfrm>
        <a:graphic>
          <a:graphicData uri="http://schemas.openxmlformats.org/presentationml/2006/ole">
            <mc:AlternateContent xmlns:mc="http://schemas.openxmlformats.org/markup-compatibility/2006">
              <mc:Choice xmlns:v="urn:schemas-microsoft-com:vml" Requires="v">
                <p:oleObj name="Bitmap Image" r:id="rId3" imgW="3551040" imgH="2857680" progId="PBrush">
                  <p:embed/>
                </p:oleObj>
              </mc:Choice>
              <mc:Fallback>
                <p:oleObj name="Bitmap Image" r:id="rId3" imgW="3551040" imgH="2857680" progId="PBrush">
                  <p:embed/>
                  <p:pic>
                    <p:nvPicPr>
                      <p:cNvPr id="0" name=""/>
                      <p:cNvPicPr/>
                      <p:nvPr/>
                    </p:nvPicPr>
                    <p:blipFill>
                      <a:blip r:embed="rId4"/>
                      <a:stretch>
                        <a:fillRect/>
                      </a:stretch>
                    </p:blipFill>
                    <p:spPr>
                      <a:xfrm>
                        <a:off x="7136606" y="1962151"/>
                        <a:ext cx="2947987" cy="1905000"/>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AB6D3932-7163-6BE3-5989-ABD9FCCC45C8}"/>
              </a:ext>
            </a:extLst>
          </p:cNvPr>
          <p:cNvGraphicFramePr>
            <a:graphicFrameLocks noChangeAspect="1"/>
          </p:cNvGraphicFramePr>
          <p:nvPr>
            <p:extLst>
              <p:ext uri="{D42A27DB-BD31-4B8C-83A1-F6EECF244321}">
                <p14:modId xmlns:p14="http://schemas.microsoft.com/office/powerpoint/2010/main" val="2776012158"/>
              </p:ext>
            </p:extLst>
          </p:nvPr>
        </p:nvGraphicFramePr>
        <p:xfrm>
          <a:off x="7136606" y="3867151"/>
          <a:ext cx="2947987" cy="2028825"/>
        </p:xfrm>
        <a:graphic>
          <a:graphicData uri="http://schemas.openxmlformats.org/presentationml/2006/ole">
            <mc:AlternateContent xmlns:mc="http://schemas.openxmlformats.org/markup-compatibility/2006">
              <mc:Choice xmlns:v="urn:schemas-microsoft-com:vml" Requires="v">
                <p:oleObj name="Bitmap Image" r:id="rId5" imgW="3406320" imgH="2865240" progId="PBrush">
                  <p:embed/>
                </p:oleObj>
              </mc:Choice>
              <mc:Fallback>
                <p:oleObj name="Bitmap Image" r:id="rId5" imgW="3406320" imgH="2865240" progId="PBrush">
                  <p:embed/>
                  <p:pic>
                    <p:nvPicPr>
                      <p:cNvPr id="0" name=""/>
                      <p:cNvPicPr/>
                      <p:nvPr/>
                    </p:nvPicPr>
                    <p:blipFill>
                      <a:blip r:embed="rId6"/>
                      <a:stretch>
                        <a:fillRect/>
                      </a:stretch>
                    </p:blipFill>
                    <p:spPr>
                      <a:xfrm>
                        <a:off x="7136606" y="3867151"/>
                        <a:ext cx="2947987" cy="2028825"/>
                      </a:xfrm>
                      <a:prstGeom prst="rect">
                        <a:avLst/>
                      </a:prstGeom>
                    </p:spPr>
                  </p:pic>
                </p:oleObj>
              </mc:Fallback>
            </mc:AlternateContent>
          </a:graphicData>
        </a:graphic>
      </p:graphicFrame>
    </p:spTree>
    <p:extLst>
      <p:ext uri="{BB962C8B-B14F-4D97-AF65-F5344CB8AC3E}">
        <p14:creationId xmlns:p14="http://schemas.microsoft.com/office/powerpoint/2010/main" val="711665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fr-FR" dirty="0" err="1"/>
              <a:t>Featuring</a:t>
            </a:r>
            <a:r>
              <a:rPr lang="fr-FR" dirty="0"/>
              <a:t> engineering</a:t>
            </a:r>
          </a:p>
        </p:txBody>
      </p:sp>
      <p:sp>
        <p:nvSpPr>
          <p:cNvPr id="40" name="Espace réservé du contenu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fr-FR" dirty="0"/>
              <a:t>Calcul du </a:t>
            </a:r>
            <a:r>
              <a:rPr lang="fr-FR" dirty="0" err="1"/>
              <a:t>ratio_frais_de_port</a:t>
            </a:r>
            <a:endParaRPr lang="fr-FR" dirty="0"/>
          </a:p>
        </p:txBody>
      </p:sp>
      <p:sp>
        <p:nvSpPr>
          <p:cNvPr id="38" name="Espace réservé du contenu 3">
            <a:extLst>
              <a:ext uri="{FF2B5EF4-FFF2-40B4-BE49-F238E27FC236}">
                <a16:creationId xmlns:a16="http://schemas.microsoft.com/office/drawing/2014/main" id="{032280DC-AEF9-204E-A92B-A433E91E435C}"/>
              </a:ext>
            </a:extLst>
          </p:cNvPr>
          <p:cNvSpPr>
            <a:spLocks noGrp="1"/>
          </p:cNvSpPr>
          <p:nvPr>
            <p:ph idx="1"/>
          </p:nvPr>
        </p:nvSpPr>
        <p:spPr>
          <a:xfrm>
            <a:off x="1657182" y="2875500"/>
            <a:ext cx="4114800" cy="731520"/>
          </a:xfrm>
        </p:spPr>
        <p:txBody>
          <a:bodyPr vert="horz" lIns="91440" tIns="45720" rIns="91440" bIns="45720" rtlCol="0" anchor="t">
            <a:normAutofit/>
          </a:bodyPr>
          <a:lstStyle/>
          <a:p>
            <a:pPr rtl="0"/>
            <a:r>
              <a:rPr lang="fr-FR" sz="1300" dirty="0"/>
              <a:t>Qui est égal au frais de port / </a:t>
            </a:r>
            <a:r>
              <a:rPr lang="fr-FR" sz="1300" dirty="0" err="1"/>
              <a:t>total_depensé</a:t>
            </a:r>
            <a:endParaRPr lang="fr-FR" sz="1300" dirty="0"/>
          </a:p>
        </p:txBody>
      </p:sp>
      <p:sp>
        <p:nvSpPr>
          <p:cNvPr id="43" name="Espace réservé du contenu 31">
            <a:extLst>
              <a:ext uri="{FF2B5EF4-FFF2-40B4-BE49-F238E27FC236}">
                <a16:creationId xmlns:a16="http://schemas.microsoft.com/office/drawing/2014/main" id="{FFD777EC-E653-DE40-A635-99F5A0B723DE}"/>
              </a:ext>
            </a:extLst>
          </p:cNvPr>
          <p:cNvSpPr>
            <a:spLocks noGrp="1"/>
          </p:cNvSpPr>
          <p:nvPr>
            <p:ph idx="19"/>
          </p:nvPr>
        </p:nvSpPr>
        <p:spPr>
          <a:xfrm>
            <a:off x="1657182" y="3610801"/>
            <a:ext cx="4114800" cy="274320"/>
          </a:xfrm>
        </p:spPr>
        <p:txBody>
          <a:bodyPr rtlCol="0"/>
          <a:lstStyle/>
          <a:p>
            <a:pPr rtl="0"/>
            <a:r>
              <a:rPr lang="fr-FR" dirty="0"/>
              <a:t>Le </a:t>
            </a:r>
            <a:r>
              <a:rPr lang="fr-FR" dirty="0" err="1"/>
              <a:t>prix_moyen</a:t>
            </a:r>
            <a:r>
              <a:rPr lang="fr-FR" dirty="0"/>
              <a:t>_ dépensé</a:t>
            </a:r>
          </a:p>
        </p:txBody>
      </p:sp>
      <p:sp>
        <p:nvSpPr>
          <p:cNvPr id="42" name="Espace réservé du contenu 30">
            <a:extLst>
              <a:ext uri="{FF2B5EF4-FFF2-40B4-BE49-F238E27FC236}">
                <a16:creationId xmlns:a16="http://schemas.microsoft.com/office/drawing/2014/main" id="{F040CB1D-0082-0741-910A-688CA7131529}"/>
              </a:ext>
            </a:extLst>
          </p:cNvPr>
          <p:cNvSpPr>
            <a:spLocks noGrp="1"/>
          </p:cNvSpPr>
          <p:nvPr>
            <p:ph idx="18"/>
          </p:nvPr>
        </p:nvSpPr>
        <p:spPr>
          <a:xfrm>
            <a:off x="1672391" y="3939465"/>
            <a:ext cx="4747628" cy="1023216"/>
          </a:xfrm>
        </p:spPr>
        <p:txBody>
          <a:bodyPr rtlCol="0">
            <a:normAutofit/>
          </a:bodyPr>
          <a:lstStyle/>
          <a:p>
            <a:pPr rtl="0"/>
            <a:r>
              <a:rPr lang="fr-FR" sz="1300" dirty="0"/>
              <a:t>Est comme son nom l’indique le prix moyen dépensé par un client. </a:t>
            </a:r>
          </a:p>
        </p:txBody>
      </p:sp>
      <p:sp>
        <p:nvSpPr>
          <p:cNvPr id="45" name="Espace réservé du contenu 33">
            <a:extLst>
              <a:ext uri="{FF2B5EF4-FFF2-40B4-BE49-F238E27FC236}">
                <a16:creationId xmlns:a16="http://schemas.microsoft.com/office/drawing/2014/main" id="{C911C704-AC3A-3B4A-818C-F79DBA6526F6}"/>
              </a:ext>
            </a:extLst>
          </p:cNvPr>
          <p:cNvSpPr>
            <a:spLocks noGrp="1"/>
          </p:cNvSpPr>
          <p:nvPr>
            <p:ph idx="21"/>
          </p:nvPr>
        </p:nvSpPr>
        <p:spPr>
          <a:xfrm>
            <a:off x="1657183" y="4737597"/>
            <a:ext cx="4762836" cy="365124"/>
          </a:xfrm>
        </p:spPr>
        <p:txBody>
          <a:bodyPr rtlCol="0"/>
          <a:lstStyle/>
          <a:p>
            <a:pPr rtl="0"/>
            <a:r>
              <a:rPr lang="fr-FR" dirty="0" err="1"/>
              <a:t>Prix_depensé_en_tout</a:t>
            </a:r>
            <a:r>
              <a:rPr lang="fr-FR" dirty="0"/>
              <a:t>. </a:t>
            </a:r>
          </a:p>
        </p:txBody>
      </p:sp>
      <p:sp>
        <p:nvSpPr>
          <p:cNvPr id="44" name="Espace réservé du contenu 32">
            <a:extLst>
              <a:ext uri="{FF2B5EF4-FFF2-40B4-BE49-F238E27FC236}">
                <a16:creationId xmlns:a16="http://schemas.microsoft.com/office/drawing/2014/main" id="{F52A6075-6FBF-5D4F-8457-C7E43D8C6DE0}"/>
              </a:ext>
            </a:extLst>
          </p:cNvPr>
          <p:cNvSpPr>
            <a:spLocks noGrp="1"/>
          </p:cNvSpPr>
          <p:nvPr>
            <p:ph idx="20"/>
          </p:nvPr>
        </p:nvSpPr>
        <p:spPr>
          <a:xfrm>
            <a:off x="1657182" y="5033152"/>
            <a:ext cx="4747628" cy="534235"/>
          </a:xfrm>
        </p:spPr>
        <p:txBody>
          <a:bodyPr rtlCol="0">
            <a:normAutofit/>
          </a:bodyPr>
          <a:lstStyle/>
          <a:p>
            <a:pPr rtl="0"/>
            <a:r>
              <a:rPr lang="fr-FR" sz="1300" dirty="0"/>
              <a:t>Prix total dépensé plus les frais de port. </a:t>
            </a:r>
          </a:p>
          <a:p>
            <a:pPr rtl="0"/>
            <a:endParaRPr lang="fr-FR" sz="1300" dirty="0"/>
          </a:p>
        </p:txBody>
      </p:sp>
      <p:sp>
        <p:nvSpPr>
          <p:cNvPr id="41" name="Espace réservé du contenu 29">
            <a:extLst>
              <a:ext uri="{FF2B5EF4-FFF2-40B4-BE49-F238E27FC236}">
                <a16:creationId xmlns:a16="http://schemas.microsoft.com/office/drawing/2014/main" id="{C9FA8C80-0154-4B4D-9712-FE3DB4C3C6F6}"/>
              </a:ext>
            </a:extLst>
          </p:cNvPr>
          <p:cNvSpPr>
            <a:spLocks noGrp="1"/>
          </p:cNvSpPr>
          <p:nvPr>
            <p:ph idx="17"/>
          </p:nvPr>
        </p:nvSpPr>
        <p:spPr>
          <a:xfrm>
            <a:off x="6404810" y="2411516"/>
            <a:ext cx="4567989" cy="274320"/>
          </a:xfrm>
        </p:spPr>
        <p:txBody>
          <a:bodyPr rtlCol="0"/>
          <a:lstStyle/>
          <a:p>
            <a:pPr rtl="0"/>
            <a:r>
              <a:rPr lang="fr-FR" dirty="0"/>
              <a:t>Calcul de la distance entre </a:t>
            </a:r>
            <a:r>
              <a:rPr lang="fr-FR" dirty="0" err="1"/>
              <a:t>Olist</a:t>
            </a:r>
            <a:r>
              <a:rPr lang="fr-FR" dirty="0"/>
              <a:t> et la ville du client. </a:t>
            </a:r>
          </a:p>
        </p:txBody>
      </p:sp>
      <p:sp>
        <p:nvSpPr>
          <p:cNvPr id="39" name="Espace réservé du contenu 4">
            <a:extLst>
              <a:ext uri="{FF2B5EF4-FFF2-40B4-BE49-F238E27FC236}">
                <a16:creationId xmlns:a16="http://schemas.microsoft.com/office/drawing/2014/main" id="{8F90BA52-ED8F-7744-B135-D2F22EC0C846}"/>
              </a:ext>
            </a:extLst>
          </p:cNvPr>
          <p:cNvSpPr>
            <a:spLocks noGrp="1"/>
          </p:cNvSpPr>
          <p:nvPr>
            <p:ph idx="15"/>
          </p:nvPr>
        </p:nvSpPr>
        <p:spPr>
          <a:xfrm>
            <a:off x="6404810" y="3049550"/>
            <a:ext cx="4114800" cy="731520"/>
          </a:xfrm>
        </p:spPr>
        <p:txBody>
          <a:bodyPr rtlCol="0">
            <a:normAutofit/>
          </a:bodyPr>
          <a:lstStyle/>
          <a:p>
            <a:pPr rtl="0"/>
            <a:r>
              <a:rPr lang="fr-FR" sz="1300" dirty="0"/>
              <a:t>On calcule la distance Haversine. </a:t>
            </a:r>
          </a:p>
        </p:txBody>
      </p:sp>
      <p:sp>
        <p:nvSpPr>
          <p:cNvPr id="47" name="Espace réservé du contenu 35">
            <a:extLst>
              <a:ext uri="{FF2B5EF4-FFF2-40B4-BE49-F238E27FC236}">
                <a16:creationId xmlns:a16="http://schemas.microsoft.com/office/drawing/2014/main" id="{DA3D0C66-F3DC-0A49-B50D-9EA3966FF404}"/>
              </a:ext>
            </a:extLst>
          </p:cNvPr>
          <p:cNvSpPr>
            <a:spLocks noGrp="1"/>
          </p:cNvSpPr>
          <p:nvPr>
            <p:ph idx="23"/>
          </p:nvPr>
        </p:nvSpPr>
        <p:spPr>
          <a:xfrm>
            <a:off x="6435227" y="3916365"/>
            <a:ext cx="4114800" cy="274320"/>
          </a:xfrm>
        </p:spPr>
        <p:txBody>
          <a:bodyPr rtlCol="0"/>
          <a:lstStyle/>
          <a:p>
            <a:pPr rtl="0"/>
            <a:r>
              <a:rPr lang="fr-FR" dirty="0"/>
              <a:t>Nouvelles catégories</a:t>
            </a:r>
          </a:p>
        </p:txBody>
      </p:sp>
      <p:sp>
        <p:nvSpPr>
          <p:cNvPr id="46" name="Espace réservé du contenu 34">
            <a:extLst>
              <a:ext uri="{FF2B5EF4-FFF2-40B4-BE49-F238E27FC236}">
                <a16:creationId xmlns:a16="http://schemas.microsoft.com/office/drawing/2014/main" id="{9E2D7212-9D44-BA47-91D4-3FB11FDCE39E}"/>
              </a:ext>
            </a:extLst>
          </p:cNvPr>
          <p:cNvSpPr>
            <a:spLocks noGrp="1"/>
          </p:cNvSpPr>
          <p:nvPr>
            <p:ph idx="22"/>
          </p:nvPr>
        </p:nvSpPr>
        <p:spPr>
          <a:xfrm>
            <a:off x="6420018" y="4325980"/>
            <a:ext cx="4114800" cy="959939"/>
          </a:xfrm>
        </p:spPr>
        <p:txBody>
          <a:bodyPr rtlCol="0">
            <a:normAutofit/>
          </a:bodyPr>
          <a:lstStyle/>
          <a:p>
            <a:pPr rtl="0"/>
            <a:r>
              <a:rPr lang="fr-FR" sz="1300" dirty="0"/>
              <a:t>On classe les produits dans de nouvelles catégories (9 en tout) et on encode les nouvelles catégories à chaud. </a:t>
            </a:r>
          </a:p>
          <a:p>
            <a:pPr rtl="0"/>
            <a:endParaRPr lang="fr-FR" sz="1300" dirty="0"/>
          </a:p>
        </p:txBody>
      </p:sp>
      <p:sp>
        <p:nvSpPr>
          <p:cNvPr id="3" name="Espace réservé de la date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fr-FR" dirty="0"/>
              <a:t>2022</a:t>
            </a:r>
          </a:p>
        </p:txBody>
      </p:sp>
      <p:sp>
        <p:nvSpPr>
          <p:cNvPr id="6" name="Espace réservé du pied de page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rtlCol="0"/>
          <a:lstStyle/>
          <a:p>
            <a:pPr algn="l"/>
            <a:r>
              <a:rPr lang="fr-FR" b="1" i="0" dirty="0">
                <a:effectLst/>
                <a:latin typeface="Montserrat" panose="00000500000000000000" pitchFamily="2" charset="0"/>
              </a:rPr>
              <a:t>           Segmentez des clients d'un site e-commerce</a:t>
            </a:r>
          </a:p>
        </p:txBody>
      </p:sp>
      <p:sp>
        <p:nvSpPr>
          <p:cNvPr id="7" name="Espace réservé du numéro de diapositive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9</a:t>
            </a:fld>
            <a:endParaRPr lang="fr-FR"/>
          </a:p>
        </p:txBody>
      </p:sp>
    </p:spTree>
    <p:extLst>
      <p:ext uri="{BB962C8B-B14F-4D97-AF65-F5344CB8AC3E}">
        <p14:creationId xmlns:p14="http://schemas.microsoft.com/office/powerpoint/2010/main" val="288898648"/>
      </p:ext>
    </p:extLst>
  </p:cSld>
  <p:clrMapOvr>
    <a:masterClrMapping/>
  </p:clrMapOvr>
</p:sld>
</file>

<file path=ppt/theme/theme1.xml><?xml version="1.0" encoding="utf-8"?>
<a:theme xmlns:a="http://schemas.openxmlformats.org/drawingml/2006/main" name="Thème Offic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88_TF10081922_Win32" id="{4B3581E7-0F71-48B2-BB8D-C7FF60179691}" vid="{5B09CA1E-221D-42FF-8F58-9668178BB03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{00CFD66A-5B4C-4673-88AA-CC1A128B81DF}tf10081922_win32</Template>
  <TotalTime>5187</TotalTime>
  <Words>844</Words>
  <Application>Microsoft Office PowerPoint</Application>
  <PresentationFormat>Grand écran</PresentationFormat>
  <Paragraphs>157</Paragraphs>
  <Slides>19</Slides>
  <Notes>19</Notes>
  <HiddenSlides>0</HiddenSlides>
  <MMClips>0</MMClips>
  <ScaleCrop>false</ScaleCrop>
  <HeadingPairs>
    <vt:vector size="8" baseType="variant">
      <vt:variant>
        <vt:lpstr>Polices utilisées</vt:lpstr>
      </vt:variant>
      <vt:variant>
        <vt:i4>5</vt:i4>
      </vt:variant>
      <vt:variant>
        <vt:lpstr>Thème</vt:lpstr>
      </vt:variant>
      <vt:variant>
        <vt:i4>1</vt:i4>
      </vt:variant>
      <vt:variant>
        <vt:lpstr>Serveurs OLE incorporés</vt:lpstr>
      </vt:variant>
      <vt:variant>
        <vt:i4>1</vt:i4>
      </vt:variant>
      <vt:variant>
        <vt:lpstr>Titres des diapositives</vt:lpstr>
      </vt:variant>
      <vt:variant>
        <vt:i4>19</vt:i4>
      </vt:variant>
    </vt:vector>
  </HeadingPairs>
  <TitlesOfParts>
    <vt:vector size="26" baseType="lpstr">
      <vt:lpstr>Arial</vt:lpstr>
      <vt:lpstr>Calibri</vt:lpstr>
      <vt:lpstr>Montserrat</vt:lpstr>
      <vt:lpstr>Quire Sans Pro Light</vt:lpstr>
      <vt:lpstr>Tisa Offc Serif Pro</vt:lpstr>
      <vt:lpstr>Thème Office</vt:lpstr>
      <vt:lpstr>Bitmap Image</vt:lpstr>
      <vt:lpstr>Segmentez des clients d'un site e-commerce</vt:lpstr>
      <vt:lpstr>Plan de présentation</vt:lpstr>
      <vt:lpstr>Contexte</vt:lpstr>
      <vt:lpstr>Analyse exploratoire</vt:lpstr>
      <vt:lpstr>Nettoyage des données</vt:lpstr>
      <vt:lpstr>Matrice de corrélations</vt:lpstr>
      <vt:lpstr>Featuring engineering</vt:lpstr>
      <vt:lpstr>Featuring engineering</vt:lpstr>
      <vt:lpstr>Featuring engineering</vt:lpstr>
      <vt:lpstr>Traitements supplémentaires</vt:lpstr>
      <vt:lpstr>MODELISATION </vt:lpstr>
      <vt:lpstr>ACP et clustering hiérarchique</vt:lpstr>
      <vt:lpstr>Kmeans et DBSCAN</vt:lpstr>
      <vt:lpstr>Kmeans sans les catégories</vt:lpstr>
      <vt:lpstr>Kmeans sans les catégories</vt:lpstr>
      <vt:lpstr>Kmeans sans les catégories</vt:lpstr>
      <vt:lpstr>Maintenance</vt:lpstr>
      <vt:lpstr>Conclusion </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Segmentez des clients d'un site e-commerce</dc:title>
  <dc:creator>Laetitia MBEMBA PIKA</dc:creator>
  <cp:lastModifiedBy>Laetitia MBEMBA PIKA</cp:lastModifiedBy>
  <cp:revision>19</cp:revision>
  <dcterms:created xsi:type="dcterms:W3CDTF">2022-09-10T21:49:02Z</dcterms:created>
  <dcterms:modified xsi:type="dcterms:W3CDTF">2023-04-28T13:05:47Z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